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25"/>
  </p:notesMasterIdLst>
  <p:sldIdLst>
    <p:sldId id="10775" r:id="rId2"/>
    <p:sldId id="10751" r:id="rId3"/>
    <p:sldId id="10752" r:id="rId4"/>
    <p:sldId id="10771" r:id="rId5"/>
    <p:sldId id="10740" r:id="rId6"/>
    <p:sldId id="2145704846" r:id="rId7"/>
    <p:sldId id="10758" r:id="rId8"/>
    <p:sldId id="2145704847" r:id="rId9"/>
    <p:sldId id="10774" r:id="rId10"/>
    <p:sldId id="10759" r:id="rId11"/>
    <p:sldId id="265" r:id="rId12"/>
    <p:sldId id="10760" r:id="rId13"/>
    <p:sldId id="268" r:id="rId14"/>
    <p:sldId id="10762" r:id="rId15"/>
    <p:sldId id="10763" r:id="rId16"/>
    <p:sldId id="10764" r:id="rId17"/>
    <p:sldId id="10765" r:id="rId18"/>
    <p:sldId id="10766" r:id="rId19"/>
    <p:sldId id="10767" r:id="rId20"/>
    <p:sldId id="10768" r:id="rId21"/>
    <p:sldId id="10769" r:id="rId22"/>
    <p:sldId id="266" r:id="rId23"/>
    <p:sldId id="2145704844" r:id="rId24"/>
  </p:sldIdLst>
  <p:sldSz cx="13439775" cy="7562850"/>
  <p:notesSz cx="10693400" cy="7562850"/>
  <p:custDataLst>
    <p:tags r:id="rId26"/>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1" userDrawn="1">
          <p15:clr>
            <a:srgbClr val="A4A3A4"/>
          </p15:clr>
        </p15:guide>
        <p15:guide id="2" pos="372" userDrawn="1">
          <p15:clr>
            <a:srgbClr val="A4A3A4"/>
          </p15:clr>
        </p15:guide>
        <p15:guide id="3" pos="8081" userDrawn="1">
          <p15:clr>
            <a:srgbClr val="A4A3A4"/>
          </p15:clr>
        </p15:guide>
        <p15:guide id="4" orient="horz" pos="341" userDrawn="1">
          <p15:clr>
            <a:srgbClr val="A4A3A4"/>
          </p15:clr>
        </p15:guide>
        <p15:guide id="5" orient="horz" pos="4491" userDrawn="1">
          <p15:clr>
            <a:srgbClr val="A4A3A4"/>
          </p15:clr>
        </p15:guide>
        <p15:guide id="6" pos="4233" userDrawn="1">
          <p15:clr>
            <a:srgbClr val="A4A3A4"/>
          </p15:clr>
        </p15:guide>
        <p15:guide id="7" orient="horz" pos="704" userDrawn="1">
          <p15:clr>
            <a:srgbClr val="A4A3A4"/>
          </p15:clr>
        </p15:guide>
        <p15:guide id="8" pos="4432" userDrawn="1">
          <p15:clr>
            <a:srgbClr val="A4A3A4"/>
          </p15:clr>
        </p15:guide>
        <p15:guide id="9" pos="40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23C807-3A39-4BDB-F3CC-F3B5DAD75080}" name="Aron Källström" initials="AK" userId="S::aron.kallstrom@umidagroup.com::7609c1ba-a6bd-40af-8377-551acaf95523" providerId="AD"/>
  <p188:author id="{F3F4DC09-CD18-8E38-D4C4-A3CCCD6CDDF8}" name="Aron Källström" initials="AK" userId="S::aron.kallstrom@gotenevsf.se::7609c1ba-a6bd-40af-8377-551acaf95523" providerId="AD"/>
  <p188:author id="{746EEB60-00D8-250A-BF18-9E12E4073796}" name="Leif Liljebrunn" initials="LL" userId="S::leif.liljebrunn@zetadisplay.com::e4f57bc4-eae0-47d1-aff1-46d3599b92a8" providerId="AD"/>
  <p188:author id="{1AB3B198-12D9-E9A8-9FE7-6E11703E0C72}" name="Filip Lundquist" initials="FL" userId="S::filip.lundquist@gotenevsf.se::63244292-cabc-40e9-82ed-11b6509742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on Källström" initials="A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9A"/>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6A3D4-F74F-4529-8A2C-64DE7D57E3DB}" v="11" dt="2025-11-12T23:12:29.2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2288" autoAdjust="0"/>
  </p:normalViewPr>
  <p:slideViewPr>
    <p:cSldViewPr snapToGrid="0">
      <p:cViewPr varScale="1">
        <p:scale>
          <a:sx n="70" d="100"/>
          <a:sy n="70" d="100"/>
        </p:scale>
        <p:origin x="835" y="48"/>
      </p:cViewPr>
      <p:guideLst>
        <p:guide orient="horz" pos="2881"/>
        <p:guide pos="372"/>
        <p:guide pos="8081"/>
        <p:guide orient="horz" pos="341"/>
        <p:guide orient="horz" pos="4491"/>
        <p:guide pos="4233"/>
        <p:guide orient="horz" pos="704"/>
        <p:guide pos="4432"/>
        <p:guide pos="4034"/>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 Lundquist" userId="63244292-cabc-40e9-82ed-11b650974263" providerId="ADAL" clId="{A1B99BB6-A38B-410D-B3F5-97E0747AADEC}"/>
    <pc:docChg chg="custSel modSld">
      <pc:chgData name="Filip Lundquist" userId="63244292-cabc-40e9-82ed-11b650974263" providerId="ADAL" clId="{A1B99BB6-A38B-410D-B3F5-97E0747AADEC}" dt="2025-11-13T06:42:24.217" v="1082" actId="20577"/>
      <pc:docMkLst>
        <pc:docMk/>
      </pc:docMkLst>
      <pc:sldChg chg="modSp mod">
        <pc:chgData name="Filip Lundquist" userId="63244292-cabc-40e9-82ed-11b650974263" providerId="ADAL" clId="{A1B99BB6-A38B-410D-B3F5-97E0747AADEC}" dt="2025-11-13T06:42:24.217" v="1082" actId="20577"/>
        <pc:sldMkLst>
          <pc:docMk/>
          <pc:sldMk cId="3720423871" sldId="10740"/>
        </pc:sldMkLst>
        <pc:spChg chg="mod">
          <ac:chgData name="Filip Lundquist" userId="63244292-cabc-40e9-82ed-11b650974263" providerId="ADAL" clId="{A1B99BB6-A38B-410D-B3F5-97E0747AADEC}" dt="2025-11-12T22:56:59.256" v="1039" actId="20577"/>
          <ac:spMkLst>
            <pc:docMk/>
            <pc:sldMk cId="3720423871" sldId="10740"/>
            <ac:spMk id="2" creationId="{E8D17A15-8B0C-BCEA-FAA0-832EFDBA31CF}"/>
          </ac:spMkLst>
        </pc:spChg>
        <pc:spChg chg="mod">
          <ac:chgData name="Filip Lundquist" userId="63244292-cabc-40e9-82ed-11b650974263" providerId="ADAL" clId="{A1B99BB6-A38B-410D-B3F5-97E0747AADEC}" dt="2025-11-13T06:42:24.217" v="1082" actId="20577"/>
          <ac:spMkLst>
            <pc:docMk/>
            <pc:sldMk cId="3720423871" sldId="10740"/>
            <ac:spMk id="18" creationId="{B870F7D9-66CF-45FF-8551-36308FDD224C}"/>
          </ac:spMkLst>
        </pc:spChg>
        <pc:picChg chg="mod">
          <ac:chgData name="Filip Lundquist" userId="63244292-cabc-40e9-82ed-11b650974263" providerId="ADAL" clId="{A1B99BB6-A38B-410D-B3F5-97E0747AADEC}" dt="2025-11-12T23:02:19.675" v="1051" actId="1076"/>
          <ac:picMkLst>
            <pc:docMk/>
            <pc:sldMk cId="3720423871" sldId="10740"/>
            <ac:picMk id="7" creationId="{495C5011-04D5-AA77-6221-601918D3CDA7}"/>
          </ac:picMkLst>
        </pc:picChg>
        <pc:picChg chg="mod">
          <ac:chgData name="Filip Lundquist" userId="63244292-cabc-40e9-82ed-11b650974263" providerId="ADAL" clId="{A1B99BB6-A38B-410D-B3F5-97E0747AADEC}" dt="2025-11-12T23:02:19.675" v="1051" actId="1076"/>
          <ac:picMkLst>
            <pc:docMk/>
            <pc:sldMk cId="3720423871" sldId="10740"/>
            <ac:picMk id="8" creationId="{77184BD1-FFEF-B327-37D5-B6FCBBE536AC}"/>
          </ac:picMkLst>
        </pc:picChg>
        <pc:picChg chg="mod">
          <ac:chgData name="Filip Lundquist" userId="63244292-cabc-40e9-82ed-11b650974263" providerId="ADAL" clId="{A1B99BB6-A38B-410D-B3F5-97E0747AADEC}" dt="2025-11-12T23:02:19.675" v="1051" actId="1076"/>
          <ac:picMkLst>
            <pc:docMk/>
            <pc:sldMk cId="3720423871" sldId="10740"/>
            <ac:picMk id="13" creationId="{CF43E239-32C7-E498-CC2F-FC46E93D63D8}"/>
          </ac:picMkLst>
        </pc:picChg>
        <pc:picChg chg="mod">
          <ac:chgData name="Filip Lundquist" userId="63244292-cabc-40e9-82ed-11b650974263" providerId="ADAL" clId="{A1B99BB6-A38B-410D-B3F5-97E0747AADEC}" dt="2025-11-12T23:02:19.675" v="1051" actId="1076"/>
          <ac:picMkLst>
            <pc:docMk/>
            <pc:sldMk cId="3720423871" sldId="10740"/>
            <ac:picMk id="17" creationId="{3AFBF9A9-4180-385F-C82C-51D466334143}"/>
          </ac:picMkLst>
        </pc:picChg>
        <pc:picChg chg="mod">
          <ac:chgData name="Filip Lundquist" userId="63244292-cabc-40e9-82ed-11b650974263" providerId="ADAL" clId="{A1B99BB6-A38B-410D-B3F5-97E0747AADEC}" dt="2025-11-12T23:02:19.675" v="1051" actId="1076"/>
          <ac:picMkLst>
            <pc:docMk/>
            <pc:sldMk cId="3720423871" sldId="10740"/>
            <ac:picMk id="21" creationId="{6D00B9AD-C4B3-FB33-0D9B-077E01448EB4}"/>
          </ac:picMkLst>
        </pc:picChg>
      </pc:sldChg>
      <pc:sldChg chg="modSp mod">
        <pc:chgData name="Filip Lundquist" userId="63244292-cabc-40e9-82ed-11b650974263" providerId="ADAL" clId="{A1B99BB6-A38B-410D-B3F5-97E0747AADEC}" dt="2025-11-12T23:12:29.259" v="1067"/>
        <pc:sldMkLst>
          <pc:docMk/>
          <pc:sldMk cId="4042692390" sldId="10752"/>
        </pc:sldMkLst>
        <pc:spChg chg="mod">
          <ac:chgData name="Filip Lundquist" userId="63244292-cabc-40e9-82ed-11b650974263" providerId="ADAL" clId="{A1B99BB6-A38B-410D-B3F5-97E0747AADEC}" dt="2025-11-12T23:12:29.259" v="1067"/>
          <ac:spMkLst>
            <pc:docMk/>
            <pc:sldMk cId="4042692390" sldId="10752"/>
            <ac:spMk id="13" creationId="{B72FFC82-E4E2-D3D4-F331-B2A6E3A2AD7E}"/>
          </ac:spMkLst>
        </pc:spChg>
      </pc:sldChg>
      <pc:sldChg chg="modSp mod">
        <pc:chgData name="Filip Lundquist" userId="63244292-cabc-40e9-82ed-11b650974263" providerId="ADAL" clId="{A1B99BB6-A38B-410D-B3F5-97E0747AADEC}" dt="2025-11-12T23:01:34.829" v="1050" actId="20577"/>
        <pc:sldMkLst>
          <pc:docMk/>
          <pc:sldMk cId="719532720" sldId="2145704846"/>
        </pc:sldMkLst>
        <pc:spChg chg="mod">
          <ac:chgData name="Filip Lundquist" userId="63244292-cabc-40e9-82ed-11b650974263" providerId="ADAL" clId="{A1B99BB6-A38B-410D-B3F5-97E0747AADEC}" dt="2025-11-12T23:01:34.829" v="1050" actId="20577"/>
          <ac:spMkLst>
            <pc:docMk/>
            <pc:sldMk cId="719532720" sldId="2145704846"/>
            <ac:spMk id="18" creationId="{99D8BC07-9BDF-7BA5-150A-D3923ABE3BA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otenevsf-my.sharepoint.com/personal/aron_kallstrom_umidagroup_com/Documents/Sharing%20Folder/WH%20GROUP%20UMIDA%20FINANCE/1.%20Umida%20Group%20-%20Bolagsstyrning/6.%20Del&#229;rsrapporter/2025/2025-09/Umida%20Del&#229;rsrapport%20Grafer%20Q4%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otenevsf-my.sharepoint.com/personal/aron_kallstrom_umidagroup_com/Documents/Sharing%20Folder/WH%20GROUP%20UMIDA%20FINANCE/1.%20Umida%20Group%20-%20Bolagsstyrning/6.%20Del&#229;rsrapporter/2025/2025-09/Umida%20Del&#229;rsrapport%20Grafer%20Q4%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gotenevsf-my.sharepoint.com/personal/aron_kallstrom_umidagroup_com/Documents/Sharing%20Folder/WH%20GROUP%20UMIDA%20FINANCE/1.%20Umida%20Group%20-%20Bolagsstyrning/6.%20Del&#229;rsrapporter/2025/2025-09/Umida%20Del&#229;rsrapport%20Grafer%20Q4%20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gotenevsf-my.sharepoint.com/personal/aron_kallstrom_umidagroup_com/Documents/Sharing%20Folder/WH%20GROUP%20UMIDA%20FINANCE/1.%20Umida%20Group%20-%20Bolagsstyrning/6.%20Del&#229;rsrapporter/2025/2025-09/Umida%20Del&#229;rsrapport%20Grafer%20Q4%20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gotenevsf-my.sharepoint.com/personal/aron_kallstrom_umidagroup_com/Documents/Sharing%20Folder/WH%20GROUP%20UMIDA%20FINANCE/1.%20Umida%20Group%20-%20Bolagsstyrning/6.%20Del&#229;rsrapporter/2025/2025-09/Umida%20Del&#229;rsrapport%20Grafer%20Q4%202024.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
          <c:dPt>
            <c:idx val="0"/>
            <c:bubble3D val="0"/>
            <c:spPr>
              <a:solidFill>
                <a:srgbClr val="00809A"/>
              </a:solidFill>
              <a:ln w="19050">
                <a:solidFill>
                  <a:schemeClr val="lt1"/>
                </a:solidFill>
              </a:ln>
              <a:effectLst/>
            </c:spPr>
            <c:extLst>
              <c:ext xmlns:c16="http://schemas.microsoft.com/office/drawing/2014/chart" uri="{C3380CC4-5D6E-409C-BE32-E72D297353CC}">
                <c16:uniqueId val="{00000001-7E04-44A2-B824-07BA79200AE7}"/>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7E04-44A2-B824-07BA79200AE7}"/>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7E04-44A2-B824-07BA79200AE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'Fördelning 2025 Q3'!$B$23:$B$25</c:f>
              <c:strCache>
                <c:ptCount val="3"/>
                <c:pt idx="0">
                  <c:v>Systembolaget</c:v>
                </c:pt>
                <c:pt idx="1">
                  <c:v>Export</c:v>
                </c:pt>
                <c:pt idx="2">
                  <c:v>DVH/Grossist</c:v>
                </c:pt>
              </c:strCache>
            </c:strRef>
          </c:cat>
          <c:val>
            <c:numRef>
              <c:f>'Fördelning 2025 Q3'!$F$23:$F$25</c:f>
              <c:numCache>
                <c:formatCode>0%</c:formatCode>
                <c:ptCount val="3"/>
                <c:pt idx="0">
                  <c:v>0.21234939759036145</c:v>
                </c:pt>
                <c:pt idx="1">
                  <c:v>3.016011414077362E-2</c:v>
                </c:pt>
                <c:pt idx="2">
                  <c:v>0.75749048826886489</c:v>
                </c:pt>
              </c:numCache>
            </c:numRef>
          </c:val>
          <c:extLst>
            <c:ext xmlns:c16="http://schemas.microsoft.com/office/drawing/2014/chart" uri="{C3380CC4-5D6E-409C-BE32-E72D297353CC}">
              <c16:uniqueId val="{00000006-7E04-44A2-B824-07BA79200AE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8749104388639731E-2"/>
          <c:y val="0.29880933232119994"/>
          <c:w val="0.21600811045475762"/>
          <c:h val="0.366860721605943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Nettoomsättning exklusive punktskatter (KSEK)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'Nyckeltal Data'!$B$9</c:f>
              <c:strCache>
                <c:ptCount val="1"/>
                <c:pt idx="0">
                  <c:v>Nettoomsättning exklusive punktskatter</c:v>
                </c:pt>
              </c:strCache>
            </c:strRef>
          </c:tx>
          <c:spPr>
            <a:gradFill>
              <a:gsLst>
                <a:gs pos="0">
                  <a:srgbClr val="00809A">
                    <a:tint val="66000"/>
                    <a:satMod val="160000"/>
                  </a:srgbClr>
                </a:gs>
                <a:gs pos="50000">
                  <a:srgbClr val="00809A">
                    <a:tint val="44500"/>
                    <a:satMod val="160000"/>
                  </a:srgbClr>
                </a:gs>
                <a:gs pos="100000">
                  <a:srgbClr val="00809A">
                    <a:tint val="23500"/>
                    <a:satMod val="160000"/>
                  </a:srgbClr>
                </a:gs>
              </a:gsLst>
              <a:lin ang="0" scaled="1"/>
            </a:gradFill>
            <a:ln>
              <a:noFill/>
            </a:ln>
            <a:effectLst/>
            <a:sp3d/>
          </c:spPr>
          <c:invertIfNegative val="0"/>
          <c:dPt>
            <c:idx val="3"/>
            <c:invertIfNegative val="0"/>
            <c:bubble3D val="0"/>
            <c:spPr>
              <a:solidFill>
                <a:srgbClr val="00809A"/>
              </a:solidFill>
              <a:ln>
                <a:noFill/>
              </a:ln>
              <a:effectLst/>
              <a:sp3d/>
            </c:spPr>
            <c:extLst>
              <c:ext xmlns:c16="http://schemas.microsoft.com/office/drawing/2014/chart" uri="{C3380CC4-5D6E-409C-BE32-E72D297353CC}">
                <c16:uniqueId val="{00000001-29FD-46D3-A212-DE8233D7FE95}"/>
              </c:ext>
            </c:extLst>
          </c:dPt>
          <c:dPt>
            <c:idx val="8"/>
            <c:invertIfNegative val="0"/>
            <c:bubble3D val="0"/>
            <c:spPr>
              <a:solidFill>
                <a:srgbClr val="00809A"/>
              </a:solidFill>
              <a:ln>
                <a:noFill/>
              </a:ln>
              <a:effectLst/>
              <a:sp3d/>
            </c:spPr>
            <c:extLst>
              <c:ext xmlns:c16="http://schemas.microsoft.com/office/drawing/2014/chart" uri="{C3380CC4-5D6E-409C-BE32-E72D297353CC}">
                <c16:uniqueId val="{00000002-29FD-46D3-A212-DE8233D7FE95}"/>
              </c:ext>
            </c:extLst>
          </c:dPt>
          <c:dPt>
            <c:idx val="13"/>
            <c:invertIfNegative val="0"/>
            <c:bubble3D val="0"/>
            <c:spPr>
              <a:solidFill>
                <a:srgbClr val="00809A"/>
              </a:solidFill>
              <a:ln>
                <a:noFill/>
              </a:ln>
              <a:effectLst/>
              <a:sp3d/>
            </c:spPr>
            <c:extLst>
              <c:ext xmlns:c16="http://schemas.microsoft.com/office/drawing/2014/chart" uri="{C3380CC4-5D6E-409C-BE32-E72D297353CC}">
                <c16:uniqueId val="{00000003-29FD-46D3-A212-DE8233D7FE95}"/>
              </c:ext>
            </c:extLst>
          </c:dPt>
          <c:cat>
            <c:strRef>
              <c:f>'Nyckeltal Data'!$BP$8:$CG$8</c:f>
              <c:strCache>
                <c:ptCount val="18"/>
                <c:pt idx="0">
                  <c:v>2022 Q1</c:v>
                </c:pt>
                <c:pt idx="1">
                  <c:v>2023 Q1</c:v>
                </c:pt>
                <c:pt idx="2">
                  <c:v>2024 Q1</c:v>
                </c:pt>
                <c:pt idx="3">
                  <c:v>2025 Q1</c:v>
                </c:pt>
                <c:pt idx="5">
                  <c:v>2022 Q2</c:v>
                </c:pt>
                <c:pt idx="6">
                  <c:v>2023 Q2</c:v>
                </c:pt>
                <c:pt idx="7">
                  <c:v>2024 Q2</c:v>
                </c:pt>
                <c:pt idx="8">
                  <c:v>2025 Q2</c:v>
                </c:pt>
                <c:pt idx="10">
                  <c:v>2022 Q3</c:v>
                </c:pt>
                <c:pt idx="11">
                  <c:v>2023 Q3</c:v>
                </c:pt>
                <c:pt idx="12">
                  <c:v>2024 Q3</c:v>
                </c:pt>
                <c:pt idx="13">
                  <c:v>2025 Q3</c:v>
                </c:pt>
                <c:pt idx="15">
                  <c:v>2022 Q4</c:v>
                </c:pt>
                <c:pt idx="16">
                  <c:v>2023 Q4</c:v>
                </c:pt>
                <c:pt idx="17">
                  <c:v>2024 Q4</c:v>
                </c:pt>
              </c:strCache>
            </c:strRef>
          </c:cat>
          <c:val>
            <c:numRef>
              <c:f>'Nyckeltal Data'!$BP$9:$CG$9</c:f>
              <c:numCache>
                <c:formatCode>#,##0</c:formatCode>
                <c:ptCount val="18"/>
                <c:pt idx="0">
                  <c:v>13029</c:v>
                </c:pt>
                <c:pt idx="1">
                  <c:v>12537</c:v>
                </c:pt>
                <c:pt idx="2">
                  <c:v>12537</c:v>
                </c:pt>
                <c:pt idx="3">
                  <c:v>17998</c:v>
                </c:pt>
                <c:pt idx="5">
                  <c:v>16028</c:v>
                </c:pt>
                <c:pt idx="6">
                  <c:v>21452</c:v>
                </c:pt>
                <c:pt idx="7">
                  <c:v>16045</c:v>
                </c:pt>
                <c:pt idx="8">
                  <c:v>23311</c:v>
                </c:pt>
                <c:pt idx="10">
                  <c:v>14021</c:v>
                </c:pt>
                <c:pt idx="11">
                  <c:v>18787</c:v>
                </c:pt>
                <c:pt idx="12">
                  <c:v>25199</c:v>
                </c:pt>
                <c:pt idx="13">
                  <c:v>19011</c:v>
                </c:pt>
                <c:pt idx="15">
                  <c:v>13827</c:v>
                </c:pt>
                <c:pt idx="16">
                  <c:v>20732</c:v>
                </c:pt>
                <c:pt idx="17">
                  <c:v>30868</c:v>
                </c:pt>
              </c:numCache>
            </c:numRef>
          </c:val>
          <c:extLst>
            <c:ext xmlns:c16="http://schemas.microsoft.com/office/drawing/2014/chart" uri="{C3380CC4-5D6E-409C-BE32-E72D297353CC}">
              <c16:uniqueId val="{00000000-29FD-46D3-A212-DE8233D7FE95}"/>
            </c:ext>
          </c:extLst>
        </c:ser>
        <c:dLbls>
          <c:showLegendKey val="0"/>
          <c:showVal val="0"/>
          <c:showCatName val="0"/>
          <c:showSerName val="0"/>
          <c:showPercent val="0"/>
          <c:showBubbleSize val="0"/>
        </c:dLbls>
        <c:gapWidth val="150"/>
        <c:shape val="box"/>
        <c:axId val="253009311"/>
        <c:axId val="253012223"/>
        <c:axId val="0"/>
      </c:bar3DChart>
      <c:catAx>
        <c:axId val="2530093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53012223"/>
        <c:crosses val="autoZero"/>
        <c:auto val="1"/>
        <c:lblAlgn val="ctr"/>
        <c:lblOffset val="100"/>
        <c:noMultiLvlLbl val="0"/>
      </c:catAx>
      <c:valAx>
        <c:axId val="2530122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530093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Utv.</a:t>
            </a:r>
            <a:r>
              <a:rPr lang="en-US" baseline="0"/>
              <a:t> </a:t>
            </a:r>
            <a:r>
              <a:rPr lang="en-US"/>
              <a:t>Bruttomarginal,</a:t>
            </a:r>
            <a:r>
              <a:rPr lang="en-US" baseline="0"/>
              <a:t> kvartal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'Nyckeltal Data'!$B$15</c:f>
              <c:strCache>
                <c:ptCount val="1"/>
                <c:pt idx="0">
                  <c:v>Bruttomarginal</c:v>
                </c:pt>
              </c:strCache>
            </c:strRef>
          </c:tx>
          <c:spPr>
            <a:ln w="28575" cap="rnd">
              <a:solidFill>
                <a:srgbClr val="00809A"/>
              </a:solidFill>
              <a:round/>
            </a:ln>
            <a:effectLst/>
          </c:spPr>
          <c:marker>
            <c:symbol val="circle"/>
            <c:size val="5"/>
            <c:spPr>
              <a:solidFill>
                <a:schemeClr val="accent1"/>
              </a:solidFill>
              <a:ln w="9525">
                <a:solidFill>
                  <a:schemeClr val="accent1"/>
                </a:solidFill>
              </a:ln>
              <a:effectLst/>
            </c:spPr>
          </c:marker>
          <c:cat>
            <c:strRef>
              <c:f>'Nyckeltal Data'!$L$14:$AH$14</c:f>
              <c:strCache>
                <c:ptCount val="23"/>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pt idx="21">
                  <c:v>2025 Q2</c:v>
                </c:pt>
                <c:pt idx="22">
                  <c:v>2025 Q3</c:v>
                </c:pt>
              </c:strCache>
            </c:strRef>
          </c:cat>
          <c:val>
            <c:numRef>
              <c:f>'Nyckeltal Data'!$L$15:$AH$15</c:f>
              <c:numCache>
                <c:formatCode>0%</c:formatCode>
                <c:ptCount val="23"/>
                <c:pt idx="0">
                  <c:v>0.26171546160321768</c:v>
                </c:pt>
                <c:pt idx="1">
                  <c:v>0.30149155516560644</c:v>
                </c:pt>
                <c:pt idx="2">
                  <c:v>0.29283855259843838</c:v>
                </c:pt>
                <c:pt idx="3">
                  <c:v>0.31840721262208871</c:v>
                </c:pt>
                <c:pt idx="4">
                  <c:v>0.34193491952414279</c:v>
                </c:pt>
                <c:pt idx="5">
                  <c:v>0.36499999999999999</c:v>
                </c:pt>
                <c:pt idx="6">
                  <c:v>0.36299999999999999</c:v>
                </c:pt>
                <c:pt idx="7">
                  <c:v>0.42799999999999999</c:v>
                </c:pt>
                <c:pt idx="8">
                  <c:v>0.32</c:v>
                </c:pt>
                <c:pt idx="9">
                  <c:v>0.30299999999999999</c:v>
                </c:pt>
                <c:pt idx="10">
                  <c:v>0.27</c:v>
                </c:pt>
                <c:pt idx="11">
                  <c:v>0.26</c:v>
                </c:pt>
                <c:pt idx="12">
                  <c:v>0.23400000000000001</c:v>
                </c:pt>
                <c:pt idx="13">
                  <c:v>0.2</c:v>
                </c:pt>
                <c:pt idx="14">
                  <c:v>0.21</c:v>
                </c:pt>
                <c:pt idx="15">
                  <c:v>0.104</c:v>
                </c:pt>
                <c:pt idx="16">
                  <c:v>0.3</c:v>
                </c:pt>
                <c:pt idx="17">
                  <c:v>0.26700000000000002</c:v>
                </c:pt>
                <c:pt idx="18">
                  <c:v>0.42</c:v>
                </c:pt>
                <c:pt idx="19">
                  <c:v>0.35</c:v>
                </c:pt>
                <c:pt idx="20">
                  <c:v>0.39600000000000002</c:v>
                </c:pt>
                <c:pt idx="21">
                  <c:v>0.38700000000000001</c:v>
                </c:pt>
                <c:pt idx="22">
                  <c:v>0.39200000000000002</c:v>
                </c:pt>
              </c:numCache>
            </c:numRef>
          </c:val>
          <c:smooth val="0"/>
          <c:extLst>
            <c:ext xmlns:c16="http://schemas.microsoft.com/office/drawing/2014/chart" uri="{C3380CC4-5D6E-409C-BE32-E72D297353CC}">
              <c16:uniqueId val="{00000000-0DC6-4805-BF37-71B40D1E8D6E}"/>
            </c:ext>
          </c:extLst>
        </c:ser>
        <c:dLbls>
          <c:showLegendKey val="0"/>
          <c:showVal val="0"/>
          <c:showCatName val="0"/>
          <c:showSerName val="0"/>
          <c:showPercent val="0"/>
          <c:showBubbleSize val="0"/>
        </c:dLbls>
        <c:marker val="1"/>
        <c:smooth val="0"/>
        <c:axId val="253002239"/>
        <c:axId val="253004319"/>
      </c:lineChart>
      <c:catAx>
        <c:axId val="253002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53004319"/>
        <c:crosses val="autoZero"/>
        <c:auto val="1"/>
        <c:lblAlgn val="ctr"/>
        <c:lblOffset val="100"/>
        <c:noMultiLvlLbl val="0"/>
      </c:catAx>
      <c:valAx>
        <c:axId val="253004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530022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Utv. Rörelseresultat, kvartal (KSEK)</a:t>
            </a:r>
          </a:p>
        </c:rich>
      </c:tx>
      <c:layout>
        <c:manualLayout>
          <c:xMode val="edge"/>
          <c:yMode val="edge"/>
          <c:x val="0.28265045462169852"/>
          <c:y val="4.72394920027631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9.1108971364107713E-2"/>
          <c:y val="0.19721048382465706"/>
          <c:w val="0.85721062992125985"/>
          <c:h val="0.77736111111111106"/>
        </c:manualLayout>
      </c:layout>
      <c:lineChart>
        <c:grouping val="stacked"/>
        <c:varyColors val="0"/>
        <c:ser>
          <c:idx val="0"/>
          <c:order val="0"/>
          <c:tx>
            <c:strRef>
              <c:f>'Nyckeltal Data'!$B$18</c:f>
              <c:strCache>
                <c:ptCount val="1"/>
                <c:pt idx="0">
                  <c:v>Rörelseresultat</c:v>
                </c:pt>
              </c:strCache>
            </c:strRef>
          </c:tx>
          <c:spPr>
            <a:ln w="28575" cap="rnd">
              <a:solidFill>
                <a:schemeClr val="accent1"/>
              </a:solidFill>
              <a:round/>
            </a:ln>
            <a:effectLst/>
          </c:spPr>
          <c:marker>
            <c:symbol val="none"/>
          </c:marker>
          <c:cat>
            <c:strRef>
              <c:f>'Nyckeltal Data'!$L$17:$AH$17</c:f>
              <c:strCache>
                <c:ptCount val="23"/>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pt idx="21">
                  <c:v>2025 Q2</c:v>
                </c:pt>
                <c:pt idx="22">
                  <c:v>2025 Q3</c:v>
                </c:pt>
              </c:strCache>
            </c:strRef>
          </c:cat>
          <c:val>
            <c:numRef>
              <c:f>'Nyckeltal Data'!$L$18:$AH$18</c:f>
              <c:numCache>
                <c:formatCode>#,##0</c:formatCode>
                <c:ptCount val="23"/>
                <c:pt idx="0">
                  <c:v>-4850</c:v>
                </c:pt>
                <c:pt idx="1">
                  <c:v>-4390</c:v>
                </c:pt>
                <c:pt idx="2">
                  <c:v>435</c:v>
                </c:pt>
                <c:pt idx="3">
                  <c:v>1223</c:v>
                </c:pt>
                <c:pt idx="4">
                  <c:v>85</c:v>
                </c:pt>
                <c:pt idx="5">
                  <c:v>-373</c:v>
                </c:pt>
                <c:pt idx="6">
                  <c:v>1992</c:v>
                </c:pt>
                <c:pt idx="7">
                  <c:v>2797</c:v>
                </c:pt>
                <c:pt idx="8">
                  <c:v>-1896</c:v>
                </c:pt>
                <c:pt idx="9">
                  <c:v>-2131</c:v>
                </c:pt>
                <c:pt idx="10">
                  <c:v>1155</c:v>
                </c:pt>
                <c:pt idx="11">
                  <c:v>-6758</c:v>
                </c:pt>
                <c:pt idx="12">
                  <c:v>-2140</c:v>
                </c:pt>
                <c:pt idx="13">
                  <c:v>-1881</c:v>
                </c:pt>
                <c:pt idx="14">
                  <c:v>-2071</c:v>
                </c:pt>
                <c:pt idx="15">
                  <c:v>-14538</c:v>
                </c:pt>
                <c:pt idx="16">
                  <c:v>-727</c:v>
                </c:pt>
                <c:pt idx="17">
                  <c:v>-1478</c:v>
                </c:pt>
                <c:pt idx="18">
                  <c:v>2168</c:v>
                </c:pt>
                <c:pt idx="19">
                  <c:v>2459</c:v>
                </c:pt>
                <c:pt idx="20">
                  <c:v>241</c:v>
                </c:pt>
                <c:pt idx="21">
                  <c:v>-404</c:v>
                </c:pt>
                <c:pt idx="22">
                  <c:v>-3344</c:v>
                </c:pt>
              </c:numCache>
            </c:numRef>
          </c:val>
          <c:smooth val="0"/>
          <c:extLst>
            <c:ext xmlns:c16="http://schemas.microsoft.com/office/drawing/2014/chart" uri="{C3380CC4-5D6E-409C-BE32-E72D297353CC}">
              <c16:uniqueId val="{00000000-A863-4FFE-A9C7-97CA7510FFC5}"/>
            </c:ext>
          </c:extLst>
        </c:ser>
        <c:dLbls>
          <c:showLegendKey val="0"/>
          <c:showVal val="0"/>
          <c:showCatName val="0"/>
          <c:showSerName val="0"/>
          <c:showPercent val="0"/>
          <c:showBubbleSize val="0"/>
        </c:dLbls>
        <c:smooth val="0"/>
        <c:axId val="412693135"/>
        <c:axId val="412687311"/>
      </c:lineChart>
      <c:catAx>
        <c:axId val="41269313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900" b="0" i="0" u="none" strike="noStrike" kern="1200" baseline="0">
                <a:solidFill>
                  <a:schemeClr val="tx1">
                    <a:lumMod val="65000"/>
                    <a:lumOff val="35000"/>
                  </a:schemeClr>
                </a:solidFill>
                <a:latin typeface="+mn-lt"/>
                <a:ea typeface="+mn-ea"/>
                <a:cs typeface="+mn-cs"/>
              </a:defRPr>
            </a:pPr>
            <a:endParaRPr lang="sv-SE"/>
          </a:p>
        </c:txPr>
        <c:crossAx val="412687311"/>
        <c:crosses val="autoZero"/>
        <c:auto val="1"/>
        <c:lblAlgn val="ctr"/>
        <c:lblOffset val="100"/>
        <c:noMultiLvlLbl val="0"/>
      </c:catAx>
      <c:valAx>
        <c:axId val="412687311"/>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12693135"/>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rot="0" vert="horz" anchor="b" anchorCtr="1"/>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4338817438533"/>
          <c:y val="0.19238377781443489"/>
          <c:w val="0.82449416801006614"/>
          <c:h val="0.60146715070803436"/>
        </c:manualLayout>
      </c:layout>
      <c:lineChart>
        <c:grouping val="standard"/>
        <c:varyColors val="0"/>
        <c:ser>
          <c:idx val="0"/>
          <c:order val="0"/>
          <c:spPr>
            <a:ln w="28575" cap="rnd">
              <a:solidFill>
                <a:srgbClr val="00809A"/>
              </a:solidFill>
              <a:round/>
            </a:ln>
            <a:effectLst/>
          </c:spPr>
          <c:marker>
            <c:symbol val="none"/>
          </c:marker>
          <c:cat>
            <c:numRef>
              <c:f>'Aktiekurs take two 2022.'!$B$1011:$B$1197</c:f>
              <c:numCache>
                <c:formatCode>m/d/yyyy</c:formatCode>
                <c:ptCount val="187"/>
                <c:pt idx="0">
                  <c:v>45659</c:v>
                </c:pt>
                <c:pt idx="1">
                  <c:v>45660</c:v>
                </c:pt>
                <c:pt idx="2">
                  <c:v>45664</c:v>
                </c:pt>
                <c:pt idx="3">
                  <c:v>45665</c:v>
                </c:pt>
                <c:pt idx="4">
                  <c:v>45666</c:v>
                </c:pt>
                <c:pt idx="5">
                  <c:v>45667</c:v>
                </c:pt>
                <c:pt idx="6">
                  <c:v>45670</c:v>
                </c:pt>
                <c:pt idx="7">
                  <c:v>45671</c:v>
                </c:pt>
                <c:pt idx="8">
                  <c:v>45672</c:v>
                </c:pt>
                <c:pt idx="9">
                  <c:v>45673</c:v>
                </c:pt>
                <c:pt idx="10">
                  <c:v>45674</c:v>
                </c:pt>
                <c:pt idx="11">
                  <c:v>45677</c:v>
                </c:pt>
                <c:pt idx="12">
                  <c:v>45678</c:v>
                </c:pt>
                <c:pt idx="13">
                  <c:v>45679</c:v>
                </c:pt>
                <c:pt idx="14">
                  <c:v>45680</c:v>
                </c:pt>
                <c:pt idx="15">
                  <c:v>45681</c:v>
                </c:pt>
                <c:pt idx="16">
                  <c:v>45684</c:v>
                </c:pt>
                <c:pt idx="17">
                  <c:v>45685</c:v>
                </c:pt>
                <c:pt idx="18">
                  <c:v>45686</c:v>
                </c:pt>
                <c:pt idx="19">
                  <c:v>45687</c:v>
                </c:pt>
                <c:pt idx="20">
                  <c:v>45688</c:v>
                </c:pt>
                <c:pt idx="21">
                  <c:v>45691</c:v>
                </c:pt>
                <c:pt idx="22">
                  <c:v>45692</c:v>
                </c:pt>
                <c:pt idx="23">
                  <c:v>45693</c:v>
                </c:pt>
                <c:pt idx="24">
                  <c:v>45694</c:v>
                </c:pt>
                <c:pt idx="25">
                  <c:v>45695</c:v>
                </c:pt>
                <c:pt idx="26">
                  <c:v>45698</c:v>
                </c:pt>
                <c:pt idx="27">
                  <c:v>45699</c:v>
                </c:pt>
                <c:pt idx="28">
                  <c:v>45700</c:v>
                </c:pt>
                <c:pt idx="29">
                  <c:v>45701</c:v>
                </c:pt>
                <c:pt idx="30">
                  <c:v>45702</c:v>
                </c:pt>
                <c:pt idx="31">
                  <c:v>45705</c:v>
                </c:pt>
                <c:pt idx="32">
                  <c:v>45706</c:v>
                </c:pt>
                <c:pt idx="33">
                  <c:v>45707</c:v>
                </c:pt>
                <c:pt idx="34">
                  <c:v>45708</c:v>
                </c:pt>
                <c:pt idx="35">
                  <c:v>45709</c:v>
                </c:pt>
                <c:pt idx="36">
                  <c:v>45712</c:v>
                </c:pt>
                <c:pt idx="37">
                  <c:v>45713</c:v>
                </c:pt>
                <c:pt idx="38">
                  <c:v>45714</c:v>
                </c:pt>
                <c:pt idx="39">
                  <c:v>45715</c:v>
                </c:pt>
                <c:pt idx="40">
                  <c:v>45716</c:v>
                </c:pt>
                <c:pt idx="41">
                  <c:v>45719</c:v>
                </c:pt>
                <c:pt idx="42">
                  <c:v>45720</c:v>
                </c:pt>
                <c:pt idx="43">
                  <c:v>45721</c:v>
                </c:pt>
                <c:pt idx="44">
                  <c:v>45722</c:v>
                </c:pt>
                <c:pt idx="45">
                  <c:v>45723</c:v>
                </c:pt>
                <c:pt idx="46">
                  <c:v>45726</c:v>
                </c:pt>
                <c:pt idx="47">
                  <c:v>45727</c:v>
                </c:pt>
                <c:pt idx="48">
                  <c:v>45728</c:v>
                </c:pt>
                <c:pt idx="49">
                  <c:v>45729</c:v>
                </c:pt>
                <c:pt idx="50">
                  <c:v>45730</c:v>
                </c:pt>
                <c:pt idx="51">
                  <c:v>45733</c:v>
                </c:pt>
                <c:pt idx="52">
                  <c:v>45734</c:v>
                </c:pt>
                <c:pt idx="53">
                  <c:v>45735</c:v>
                </c:pt>
                <c:pt idx="54">
                  <c:v>45736</c:v>
                </c:pt>
                <c:pt idx="55">
                  <c:v>45737</c:v>
                </c:pt>
                <c:pt idx="56">
                  <c:v>45740</c:v>
                </c:pt>
                <c:pt idx="57">
                  <c:v>45741</c:v>
                </c:pt>
                <c:pt idx="58">
                  <c:v>45742</c:v>
                </c:pt>
                <c:pt idx="59">
                  <c:v>45743</c:v>
                </c:pt>
                <c:pt idx="60">
                  <c:v>45744</c:v>
                </c:pt>
                <c:pt idx="61">
                  <c:v>45747</c:v>
                </c:pt>
                <c:pt idx="62">
                  <c:v>45748</c:v>
                </c:pt>
                <c:pt idx="63">
                  <c:v>45749</c:v>
                </c:pt>
                <c:pt idx="64">
                  <c:v>45750</c:v>
                </c:pt>
                <c:pt idx="65">
                  <c:v>45751</c:v>
                </c:pt>
                <c:pt idx="66">
                  <c:v>45754</c:v>
                </c:pt>
                <c:pt idx="67">
                  <c:v>45755</c:v>
                </c:pt>
                <c:pt idx="68">
                  <c:v>45756</c:v>
                </c:pt>
                <c:pt idx="69">
                  <c:v>45757</c:v>
                </c:pt>
                <c:pt idx="70">
                  <c:v>45758</c:v>
                </c:pt>
                <c:pt idx="71">
                  <c:v>45761</c:v>
                </c:pt>
                <c:pt idx="72">
                  <c:v>45762</c:v>
                </c:pt>
                <c:pt idx="73">
                  <c:v>45763</c:v>
                </c:pt>
                <c:pt idx="74">
                  <c:v>45764</c:v>
                </c:pt>
                <c:pt idx="75">
                  <c:v>45769</c:v>
                </c:pt>
                <c:pt idx="76">
                  <c:v>45770</c:v>
                </c:pt>
                <c:pt idx="77">
                  <c:v>45771</c:v>
                </c:pt>
                <c:pt idx="78">
                  <c:v>45772</c:v>
                </c:pt>
                <c:pt idx="79">
                  <c:v>45775</c:v>
                </c:pt>
                <c:pt idx="80">
                  <c:v>45776</c:v>
                </c:pt>
                <c:pt idx="81">
                  <c:v>45777</c:v>
                </c:pt>
                <c:pt idx="82">
                  <c:v>45779</c:v>
                </c:pt>
                <c:pt idx="83">
                  <c:v>45782</c:v>
                </c:pt>
                <c:pt idx="84">
                  <c:v>45783</c:v>
                </c:pt>
                <c:pt idx="85">
                  <c:v>45784</c:v>
                </c:pt>
                <c:pt idx="86">
                  <c:v>45785</c:v>
                </c:pt>
                <c:pt idx="87">
                  <c:v>45786</c:v>
                </c:pt>
                <c:pt idx="88">
                  <c:v>45789</c:v>
                </c:pt>
                <c:pt idx="89">
                  <c:v>45790</c:v>
                </c:pt>
                <c:pt idx="90">
                  <c:v>45791</c:v>
                </c:pt>
                <c:pt idx="91">
                  <c:v>45792</c:v>
                </c:pt>
                <c:pt idx="92">
                  <c:v>45793</c:v>
                </c:pt>
                <c:pt idx="93">
                  <c:v>45796</c:v>
                </c:pt>
                <c:pt idx="94">
                  <c:v>45797</c:v>
                </c:pt>
                <c:pt idx="95">
                  <c:v>45798</c:v>
                </c:pt>
                <c:pt idx="96">
                  <c:v>45799</c:v>
                </c:pt>
                <c:pt idx="97">
                  <c:v>45800</c:v>
                </c:pt>
                <c:pt idx="98">
                  <c:v>45803</c:v>
                </c:pt>
                <c:pt idx="99">
                  <c:v>45804</c:v>
                </c:pt>
                <c:pt idx="100">
                  <c:v>45805</c:v>
                </c:pt>
                <c:pt idx="101">
                  <c:v>45807</c:v>
                </c:pt>
                <c:pt idx="102">
                  <c:v>45810</c:v>
                </c:pt>
                <c:pt idx="103">
                  <c:v>45811</c:v>
                </c:pt>
                <c:pt idx="104">
                  <c:v>45812</c:v>
                </c:pt>
                <c:pt idx="105">
                  <c:v>45813</c:v>
                </c:pt>
                <c:pt idx="106">
                  <c:v>45817</c:v>
                </c:pt>
                <c:pt idx="107">
                  <c:v>45818</c:v>
                </c:pt>
                <c:pt idx="108">
                  <c:v>45819</c:v>
                </c:pt>
                <c:pt idx="109">
                  <c:v>45820</c:v>
                </c:pt>
                <c:pt idx="110">
                  <c:v>45821</c:v>
                </c:pt>
                <c:pt idx="111">
                  <c:v>45824</c:v>
                </c:pt>
                <c:pt idx="112">
                  <c:v>45825</c:v>
                </c:pt>
                <c:pt idx="113">
                  <c:v>45826</c:v>
                </c:pt>
                <c:pt idx="114">
                  <c:v>45827</c:v>
                </c:pt>
                <c:pt idx="115">
                  <c:v>45831</c:v>
                </c:pt>
                <c:pt idx="116">
                  <c:v>45832</c:v>
                </c:pt>
                <c:pt idx="117">
                  <c:v>45833</c:v>
                </c:pt>
                <c:pt idx="118">
                  <c:v>45834</c:v>
                </c:pt>
                <c:pt idx="119">
                  <c:v>45835</c:v>
                </c:pt>
                <c:pt idx="120">
                  <c:v>45838</c:v>
                </c:pt>
                <c:pt idx="121">
                  <c:v>45839</c:v>
                </c:pt>
                <c:pt idx="122">
                  <c:v>45840</c:v>
                </c:pt>
                <c:pt idx="123">
                  <c:v>45841</c:v>
                </c:pt>
                <c:pt idx="124">
                  <c:v>45842</c:v>
                </c:pt>
                <c:pt idx="125">
                  <c:v>45845</c:v>
                </c:pt>
                <c:pt idx="126">
                  <c:v>45846</c:v>
                </c:pt>
                <c:pt idx="127">
                  <c:v>45847</c:v>
                </c:pt>
                <c:pt idx="128">
                  <c:v>45848</c:v>
                </c:pt>
                <c:pt idx="129">
                  <c:v>45849</c:v>
                </c:pt>
                <c:pt idx="130">
                  <c:v>45852</c:v>
                </c:pt>
                <c:pt idx="131">
                  <c:v>45853</c:v>
                </c:pt>
                <c:pt idx="132">
                  <c:v>45854</c:v>
                </c:pt>
                <c:pt idx="133">
                  <c:v>45855</c:v>
                </c:pt>
                <c:pt idx="134">
                  <c:v>45856</c:v>
                </c:pt>
                <c:pt idx="135">
                  <c:v>45859</c:v>
                </c:pt>
                <c:pt idx="136">
                  <c:v>45860</c:v>
                </c:pt>
                <c:pt idx="137">
                  <c:v>45861</c:v>
                </c:pt>
                <c:pt idx="138">
                  <c:v>45862</c:v>
                </c:pt>
                <c:pt idx="139">
                  <c:v>45863</c:v>
                </c:pt>
                <c:pt idx="140">
                  <c:v>45866</c:v>
                </c:pt>
                <c:pt idx="141">
                  <c:v>45867</c:v>
                </c:pt>
                <c:pt idx="142">
                  <c:v>45868</c:v>
                </c:pt>
                <c:pt idx="143">
                  <c:v>45869</c:v>
                </c:pt>
                <c:pt idx="144">
                  <c:v>45870</c:v>
                </c:pt>
                <c:pt idx="145">
                  <c:v>45873</c:v>
                </c:pt>
                <c:pt idx="146">
                  <c:v>45874</c:v>
                </c:pt>
                <c:pt idx="147">
                  <c:v>45875</c:v>
                </c:pt>
                <c:pt idx="148">
                  <c:v>45876</c:v>
                </c:pt>
                <c:pt idx="149">
                  <c:v>45877</c:v>
                </c:pt>
                <c:pt idx="150">
                  <c:v>45880</c:v>
                </c:pt>
                <c:pt idx="151">
                  <c:v>45881</c:v>
                </c:pt>
                <c:pt idx="152">
                  <c:v>45882</c:v>
                </c:pt>
                <c:pt idx="153">
                  <c:v>45883</c:v>
                </c:pt>
                <c:pt idx="154">
                  <c:v>45884</c:v>
                </c:pt>
                <c:pt idx="155">
                  <c:v>45887</c:v>
                </c:pt>
                <c:pt idx="156">
                  <c:v>45888</c:v>
                </c:pt>
                <c:pt idx="157">
                  <c:v>45889</c:v>
                </c:pt>
                <c:pt idx="158">
                  <c:v>45890</c:v>
                </c:pt>
                <c:pt idx="159">
                  <c:v>45891</c:v>
                </c:pt>
                <c:pt idx="160">
                  <c:v>45894</c:v>
                </c:pt>
                <c:pt idx="161">
                  <c:v>45895</c:v>
                </c:pt>
                <c:pt idx="162">
                  <c:v>45896</c:v>
                </c:pt>
                <c:pt idx="163">
                  <c:v>45897</c:v>
                </c:pt>
                <c:pt idx="164">
                  <c:v>45898</c:v>
                </c:pt>
                <c:pt idx="165">
                  <c:v>45901</c:v>
                </c:pt>
                <c:pt idx="166">
                  <c:v>45902</c:v>
                </c:pt>
                <c:pt idx="167">
                  <c:v>45903</c:v>
                </c:pt>
                <c:pt idx="168">
                  <c:v>45904</c:v>
                </c:pt>
                <c:pt idx="169">
                  <c:v>45905</c:v>
                </c:pt>
                <c:pt idx="170">
                  <c:v>45908</c:v>
                </c:pt>
                <c:pt idx="171">
                  <c:v>45909</c:v>
                </c:pt>
                <c:pt idx="172">
                  <c:v>45910</c:v>
                </c:pt>
                <c:pt idx="173">
                  <c:v>45911</c:v>
                </c:pt>
                <c:pt idx="174">
                  <c:v>45912</c:v>
                </c:pt>
                <c:pt idx="175">
                  <c:v>45915</c:v>
                </c:pt>
                <c:pt idx="176">
                  <c:v>45916</c:v>
                </c:pt>
                <c:pt idx="177">
                  <c:v>45917</c:v>
                </c:pt>
                <c:pt idx="178">
                  <c:v>45918</c:v>
                </c:pt>
                <c:pt idx="179">
                  <c:v>45919</c:v>
                </c:pt>
                <c:pt idx="180">
                  <c:v>45922</c:v>
                </c:pt>
                <c:pt idx="181">
                  <c:v>45923</c:v>
                </c:pt>
                <c:pt idx="182">
                  <c:v>45924</c:v>
                </c:pt>
                <c:pt idx="183">
                  <c:v>45925</c:v>
                </c:pt>
                <c:pt idx="184">
                  <c:v>45926</c:v>
                </c:pt>
                <c:pt idx="185">
                  <c:v>45929</c:v>
                </c:pt>
                <c:pt idx="186">
                  <c:v>45930</c:v>
                </c:pt>
              </c:numCache>
            </c:numRef>
          </c:cat>
          <c:val>
            <c:numRef>
              <c:f>'Aktiekurs take two 2022.'!$D$1011:$D$1199</c:f>
              <c:numCache>
                <c:formatCode>General</c:formatCode>
                <c:ptCount val="189"/>
                <c:pt idx="0">
                  <c:v>1.47</c:v>
                </c:pt>
                <c:pt idx="1">
                  <c:v>1.4950000000000001</c:v>
                </c:pt>
                <c:pt idx="2">
                  <c:v>1.5349999999999999</c:v>
                </c:pt>
                <c:pt idx="3">
                  <c:v>1.49</c:v>
                </c:pt>
                <c:pt idx="4">
                  <c:v>1.48</c:v>
                </c:pt>
                <c:pt idx="5">
                  <c:v>1.46</c:v>
                </c:pt>
                <c:pt idx="6">
                  <c:v>1.4950000000000001</c:v>
                </c:pt>
                <c:pt idx="7">
                  <c:v>1.4750000000000001</c:v>
                </c:pt>
                <c:pt idx="8">
                  <c:v>1.43</c:v>
                </c:pt>
                <c:pt idx="9">
                  <c:v>1.4350000000000001</c:v>
                </c:pt>
                <c:pt idx="10">
                  <c:v>1.4450000000000001</c:v>
                </c:pt>
                <c:pt idx="11">
                  <c:v>1.395</c:v>
                </c:pt>
                <c:pt idx="12">
                  <c:v>1.4</c:v>
                </c:pt>
                <c:pt idx="13">
                  <c:v>1.37</c:v>
                </c:pt>
                <c:pt idx="14">
                  <c:v>1.46</c:v>
                </c:pt>
                <c:pt idx="15">
                  <c:v>1.46</c:v>
                </c:pt>
                <c:pt idx="16">
                  <c:v>1.57</c:v>
                </c:pt>
                <c:pt idx="17">
                  <c:v>1.61</c:v>
                </c:pt>
                <c:pt idx="18">
                  <c:v>1.55</c:v>
                </c:pt>
                <c:pt idx="19">
                  <c:v>1.625</c:v>
                </c:pt>
                <c:pt idx="20">
                  <c:v>1.665</c:v>
                </c:pt>
                <c:pt idx="21">
                  <c:v>1.6850000000000001</c:v>
                </c:pt>
                <c:pt idx="22">
                  <c:v>1.63</c:v>
                </c:pt>
                <c:pt idx="23">
                  <c:v>1.635</c:v>
                </c:pt>
                <c:pt idx="24">
                  <c:v>1.63</c:v>
                </c:pt>
                <c:pt idx="25">
                  <c:v>1.635</c:v>
                </c:pt>
                <c:pt idx="26">
                  <c:v>1.7350000000000001</c:v>
                </c:pt>
                <c:pt idx="27">
                  <c:v>1.7050000000000001</c:v>
                </c:pt>
                <c:pt idx="28">
                  <c:v>1.7450000000000001</c:v>
                </c:pt>
                <c:pt idx="29">
                  <c:v>1.625</c:v>
                </c:pt>
                <c:pt idx="30">
                  <c:v>1.64</c:v>
                </c:pt>
                <c:pt idx="31">
                  <c:v>1.59</c:v>
                </c:pt>
                <c:pt idx="32">
                  <c:v>1.5449999999999999</c:v>
                </c:pt>
                <c:pt idx="33">
                  <c:v>1.54</c:v>
                </c:pt>
                <c:pt idx="34">
                  <c:v>1.52</c:v>
                </c:pt>
                <c:pt idx="35">
                  <c:v>1.5</c:v>
                </c:pt>
                <c:pt idx="36">
                  <c:v>1.49</c:v>
                </c:pt>
                <c:pt idx="37">
                  <c:v>1.5</c:v>
                </c:pt>
                <c:pt idx="38">
                  <c:v>1.54</c:v>
                </c:pt>
                <c:pt idx="39">
                  <c:v>1.5349999999999999</c:v>
                </c:pt>
                <c:pt idx="40">
                  <c:v>1.59</c:v>
                </c:pt>
                <c:pt idx="41">
                  <c:v>1.4650000000000001</c:v>
                </c:pt>
                <c:pt idx="42">
                  <c:v>1.45</c:v>
                </c:pt>
                <c:pt idx="43">
                  <c:v>1.45</c:v>
                </c:pt>
                <c:pt idx="44">
                  <c:v>1.49</c:v>
                </c:pt>
                <c:pt idx="45">
                  <c:v>1.5349999999999999</c:v>
                </c:pt>
                <c:pt idx="46">
                  <c:v>1.5049999999999999</c:v>
                </c:pt>
                <c:pt idx="47">
                  <c:v>1.5</c:v>
                </c:pt>
                <c:pt idx="48">
                  <c:v>1.5</c:v>
                </c:pt>
                <c:pt idx="49">
                  <c:v>1.585</c:v>
                </c:pt>
                <c:pt idx="50">
                  <c:v>1.605</c:v>
                </c:pt>
                <c:pt idx="51">
                  <c:v>1.575</c:v>
                </c:pt>
                <c:pt idx="52">
                  <c:v>1.575</c:v>
                </c:pt>
                <c:pt idx="53">
                  <c:v>1.53</c:v>
                </c:pt>
                <c:pt idx="54">
                  <c:v>1.5</c:v>
                </c:pt>
                <c:pt idx="55">
                  <c:v>1.4950000000000001</c:v>
                </c:pt>
                <c:pt idx="56">
                  <c:v>1.4850000000000001</c:v>
                </c:pt>
                <c:pt idx="57">
                  <c:v>1.5449999999999999</c:v>
                </c:pt>
                <c:pt idx="58">
                  <c:v>1.5649999999999999</c:v>
                </c:pt>
                <c:pt idx="59">
                  <c:v>1.4750000000000001</c:v>
                </c:pt>
                <c:pt idx="60">
                  <c:v>1.4750000000000001</c:v>
                </c:pt>
                <c:pt idx="61">
                  <c:v>1.4950000000000001</c:v>
                </c:pt>
                <c:pt idx="62">
                  <c:v>1.47</c:v>
                </c:pt>
                <c:pt idx="63">
                  <c:v>1.49</c:v>
                </c:pt>
                <c:pt idx="64">
                  <c:v>1.41</c:v>
                </c:pt>
                <c:pt idx="65">
                  <c:v>1.375</c:v>
                </c:pt>
                <c:pt idx="66">
                  <c:v>1.28</c:v>
                </c:pt>
                <c:pt idx="67">
                  <c:v>1.345</c:v>
                </c:pt>
                <c:pt idx="68">
                  <c:v>1.375</c:v>
                </c:pt>
                <c:pt idx="69">
                  <c:v>1.365</c:v>
                </c:pt>
                <c:pt idx="70">
                  <c:v>1.4</c:v>
                </c:pt>
                <c:pt idx="71">
                  <c:v>1.46</c:v>
                </c:pt>
                <c:pt idx="72">
                  <c:v>1.4550000000000001</c:v>
                </c:pt>
                <c:pt idx="73">
                  <c:v>1.4550000000000001</c:v>
                </c:pt>
                <c:pt idx="74">
                  <c:v>1.4750000000000001</c:v>
                </c:pt>
                <c:pt idx="75">
                  <c:v>1.4350000000000001</c:v>
                </c:pt>
                <c:pt idx="76">
                  <c:v>1.38</c:v>
                </c:pt>
                <c:pt idx="77">
                  <c:v>1.375</c:v>
                </c:pt>
                <c:pt idx="78">
                  <c:v>1.38</c:v>
                </c:pt>
                <c:pt idx="79">
                  <c:v>1.325</c:v>
                </c:pt>
                <c:pt idx="80">
                  <c:v>1.345</c:v>
                </c:pt>
                <c:pt idx="81">
                  <c:v>1.34</c:v>
                </c:pt>
                <c:pt idx="82">
                  <c:v>1.38</c:v>
                </c:pt>
                <c:pt idx="83">
                  <c:v>1.425</c:v>
                </c:pt>
                <c:pt idx="84">
                  <c:v>1.44</c:v>
                </c:pt>
                <c:pt idx="85">
                  <c:v>1.4</c:v>
                </c:pt>
                <c:pt idx="86">
                  <c:v>1.4450000000000001</c:v>
                </c:pt>
                <c:pt idx="87">
                  <c:v>1.49</c:v>
                </c:pt>
                <c:pt idx="88">
                  <c:v>1.415</c:v>
                </c:pt>
                <c:pt idx="89">
                  <c:v>1.45</c:v>
                </c:pt>
                <c:pt idx="90">
                  <c:v>1.44</c:v>
                </c:pt>
                <c:pt idx="91">
                  <c:v>1.43</c:v>
                </c:pt>
                <c:pt idx="92">
                  <c:v>1.43</c:v>
                </c:pt>
                <c:pt idx="93">
                  <c:v>1.31</c:v>
                </c:pt>
                <c:pt idx="94">
                  <c:v>1.385</c:v>
                </c:pt>
                <c:pt idx="95">
                  <c:v>1.35</c:v>
                </c:pt>
                <c:pt idx="96">
                  <c:v>1.35</c:v>
                </c:pt>
                <c:pt idx="97">
                  <c:v>1.335</c:v>
                </c:pt>
                <c:pt idx="98">
                  <c:v>1.335</c:v>
                </c:pt>
                <c:pt idx="99">
                  <c:v>1.35</c:v>
                </c:pt>
                <c:pt idx="100">
                  <c:v>1.385</c:v>
                </c:pt>
                <c:pt idx="101">
                  <c:v>1.36</c:v>
                </c:pt>
                <c:pt idx="102">
                  <c:v>1.35</c:v>
                </c:pt>
                <c:pt idx="103">
                  <c:v>1.335</c:v>
                </c:pt>
                <c:pt idx="104">
                  <c:v>1.345</c:v>
                </c:pt>
                <c:pt idx="105">
                  <c:v>1.4350000000000001</c:v>
                </c:pt>
                <c:pt idx="106">
                  <c:v>1.4550000000000001</c:v>
                </c:pt>
                <c:pt idx="107">
                  <c:v>1.45</c:v>
                </c:pt>
                <c:pt idx="108">
                  <c:v>1.47</c:v>
                </c:pt>
                <c:pt idx="109">
                  <c:v>1.45</c:v>
                </c:pt>
                <c:pt idx="110">
                  <c:v>1.48</c:v>
                </c:pt>
                <c:pt idx="111">
                  <c:v>1.4550000000000001</c:v>
                </c:pt>
                <c:pt idx="112">
                  <c:v>1.4</c:v>
                </c:pt>
                <c:pt idx="113">
                  <c:v>1.385</c:v>
                </c:pt>
                <c:pt idx="114">
                  <c:v>1.415</c:v>
                </c:pt>
                <c:pt idx="115">
                  <c:v>1.4</c:v>
                </c:pt>
                <c:pt idx="116">
                  <c:v>1.41</c:v>
                </c:pt>
                <c:pt idx="117">
                  <c:v>1.41</c:v>
                </c:pt>
                <c:pt idx="118">
                  <c:v>1.42</c:v>
                </c:pt>
                <c:pt idx="119">
                  <c:v>1.38</c:v>
                </c:pt>
                <c:pt idx="120">
                  <c:v>1.37</c:v>
                </c:pt>
                <c:pt idx="121">
                  <c:v>1.365</c:v>
                </c:pt>
                <c:pt idx="122">
                  <c:v>1.41</c:v>
                </c:pt>
                <c:pt idx="123">
                  <c:v>1.39</c:v>
                </c:pt>
                <c:pt idx="124">
                  <c:v>1.42</c:v>
                </c:pt>
                <c:pt idx="125">
                  <c:v>1.39</c:v>
                </c:pt>
                <c:pt idx="126">
                  <c:v>1.4</c:v>
                </c:pt>
                <c:pt idx="127">
                  <c:v>1.4</c:v>
                </c:pt>
                <c:pt idx="128">
                  <c:v>1.39</c:v>
                </c:pt>
                <c:pt idx="129">
                  <c:v>1.395</c:v>
                </c:pt>
                <c:pt idx="130">
                  <c:v>1.42</c:v>
                </c:pt>
                <c:pt idx="131">
                  <c:v>1.375</c:v>
                </c:pt>
                <c:pt idx="132">
                  <c:v>1.375</c:v>
                </c:pt>
                <c:pt idx="133">
                  <c:v>1.375</c:v>
                </c:pt>
                <c:pt idx="134">
                  <c:v>1.395</c:v>
                </c:pt>
                <c:pt idx="135">
                  <c:v>1.375</c:v>
                </c:pt>
                <c:pt idx="136">
                  <c:v>1.375</c:v>
                </c:pt>
                <c:pt idx="137">
                  <c:v>1.375</c:v>
                </c:pt>
                <c:pt idx="138">
                  <c:v>1.37</c:v>
                </c:pt>
                <c:pt idx="139">
                  <c:v>1.365</c:v>
                </c:pt>
                <c:pt idx="140">
                  <c:v>1.385</c:v>
                </c:pt>
                <c:pt idx="141">
                  <c:v>1.34</c:v>
                </c:pt>
                <c:pt idx="142">
                  <c:v>1.37</c:v>
                </c:pt>
                <c:pt idx="143">
                  <c:v>1.355</c:v>
                </c:pt>
                <c:pt idx="144">
                  <c:v>1.35</c:v>
                </c:pt>
                <c:pt idx="145">
                  <c:v>1.34</c:v>
                </c:pt>
                <c:pt idx="146">
                  <c:v>1.35</c:v>
                </c:pt>
                <c:pt idx="147">
                  <c:v>1.49</c:v>
                </c:pt>
                <c:pt idx="148">
                  <c:v>1.4550000000000001</c:v>
                </c:pt>
                <c:pt idx="149">
                  <c:v>1.45</c:v>
                </c:pt>
                <c:pt idx="150">
                  <c:v>1.46</c:v>
                </c:pt>
                <c:pt idx="151">
                  <c:v>1.425</c:v>
                </c:pt>
                <c:pt idx="152">
                  <c:v>1.42</c:v>
                </c:pt>
                <c:pt idx="153">
                  <c:v>1.41</c:v>
                </c:pt>
                <c:pt idx="154">
                  <c:v>1.4850000000000001</c:v>
                </c:pt>
                <c:pt idx="155">
                  <c:v>1.4550000000000001</c:v>
                </c:pt>
                <c:pt idx="156">
                  <c:v>1.4350000000000001</c:v>
                </c:pt>
                <c:pt idx="157">
                  <c:v>1.4750000000000001</c:v>
                </c:pt>
                <c:pt idx="158">
                  <c:v>1.52</c:v>
                </c:pt>
                <c:pt idx="159">
                  <c:v>1.4650000000000001</c:v>
                </c:pt>
                <c:pt idx="160">
                  <c:v>1.4</c:v>
                </c:pt>
                <c:pt idx="161">
                  <c:v>1.51</c:v>
                </c:pt>
                <c:pt idx="162">
                  <c:v>1.4850000000000001</c:v>
                </c:pt>
                <c:pt idx="163">
                  <c:v>1.415</c:v>
                </c:pt>
                <c:pt idx="164">
                  <c:v>1.4850000000000001</c:v>
                </c:pt>
                <c:pt idx="165">
                  <c:v>1.53</c:v>
                </c:pt>
                <c:pt idx="166">
                  <c:v>1.45</c:v>
                </c:pt>
                <c:pt idx="167">
                  <c:v>1.45</c:v>
                </c:pt>
                <c:pt idx="168">
                  <c:v>1.48</c:v>
                </c:pt>
                <c:pt idx="169">
                  <c:v>1.5249999999999999</c:v>
                </c:pt>
                <c:pt idx="170">
                  <c:v>1.4850000000000001</c:v>
                </c:pt>
                <c:pt idx="171">
                  <c:v>1.4850000000000001</c:v>
                </c:pt>
                <c:pt idx="172">
                  <c:v>1.51</c:v>
                </c:pt>
                <c:pt idx="173">
                  <c:v>1.54</c:v>
                </c:pt>
                <c:pt idx="174">
                  <c:v>1.51</c:v>
                </c:pt>
                <c:pt idx="175">
                  <c:v>1.47</c:v>
                </c:pt>
                <c:pt idx="176">
                  <c:v>1.4750000000000001</c:v>
                </c:pt>
                <c:pt idx="177">
                  <c:v>1.44</c:v>
                </c:pt>
                <c:pt idx="178">
                  <c:v>1.47</c:v>
                </c:pt>
                <c:pt idx="179">
                  <c:v>1.4650000000000001</c:v>
                </c:pt>
                <c:pt idx="180">
                  <c:v>1.4</c:v>
                </c:pt>
                <c:pt idx="181">
                  <c:v>1.4850000000000001</c:v>
                </c:pt>
                <c:pt idx="182">
                  <c:v>1.49</c:v>
                </c:pt>
                <c:pt idx="183">
                  <c:v>1.4</c:v>
                </c:pt>
                <c:pt idx="184">
                  <c:v>1.47</c:v>
                </c:pt>
                <c:pt idx="185">
                  <c:v>1.47</c:v>
                </c:pt>
                <c:pt idx="186">
                  <c:v>1.42</c:v>
                </c:pt>
              </c:numCache>
            </c:numRef>
          </c:val>
          <c:smooth val="0"/>
          <c:extLst>
            <c:ext xmlns:c16="http://schemas.microsoft.com/office/drawing/2014/chart" uri="{C3380CC4-5D6E-409C-BE32-E72D297353CC}">
              <c16:uniqueId val="{00000000-C693-4C7D-8AB0-495538EA49ED}"/>
            </c:ext>
          </c:extLst>
        </c:ser>
        <c:dLbls>
          <c:showLegendKey val="0"/>
          <c:showVal val="0"/>
          <c:showCatName val="0"/>
          <c:showSerName val="0"/>
          <c:showPercent val="0"/>
          <c:showBubbleSize val="0"/>
        </c:dLbls>
        <c:smooth val="0"/>
        <c:axId val="1204699855"/>
        <c:axId val="1204698895"/>
      </c:lineChart>
      <c:dateAx>
        <c:axId val="1204699855"/>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04698895"/>
        <c:crosses val="autoZero"/>
        <c:auto val="1"/>
        <c:lblOffset val="100"/>
        <c:baseTimeUnit val="days"/>
      </c:dateAx>
      <c:valAx>
        <c:axId val="1204698895"/>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04699855"/>
        <c:crosses val="autoZero"/>
        <c:crossBetween val="between"/>
        <c:min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13506AA1-055F-4049-A56E-5D0495514C4B}" type="datetimeFigureOut">
              <a:rPr lang="sv-SE" smtClean="0"/>
              <a:t>2025-11-13</a:t>
            </a:fld>
            <a:endParaRPr lang="sv-SE"/>
          </a:p>
        </p:txBody>
      </p:sp>
      <p:sp>
        <p:nvSpPr>
          <p:cNvPr id="4" name="Platshållare för bildobjekt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76094769-B3A6-4DDC-9E87-BF2B42F9B0F8}" type="slidenum">
              <a:rPr lang="sv-SE" smtClean="0"/>
              <a:t>‹#›</a:t>
            </a:fld>
            <a:endParaRPr lang="sv-SE"/>
          </a:p>
        </p:txBody>
      </p:sp>
    </p:spTree>
    <p:extLst>
      <p:ext uri="{BB962C8B-B14F-4D97-AF65-F5344CB8AC3E}">
        <p14:creationId xmlns:p14="http://schemas.microsoft.com/office/powerpoint/2010/main" val="374259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6094769-B3A6-4DDC-9E87-BF2B42F9B0F8}" type="slidenum">
              <a:rPr lang="sv-SE" smtClean="0"/>
              <a:t>1</a:t>
            </a:fld>
            <a:endParaRPr lang="sv-SE"/>
          </a:p>
        </p:txBody>
      </p:sp>
    </p:spTree>
    <p:extLst>
      <p:ext uri="{BB962C8B-B14F-4D97-AF65-F5344CB8AC3E}">
        <p14:creationId xmlns:p14="http://schemas.microsoft.com/office/powerpoint/2010/main" val="230346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6094769-B3A6-4DDC-9E87-BF2B42F9B0F8}" type="slidenum">
              <a:rPr lang="sv-SE" smtClean="0"/>
              <a:t>12</a:t>
            </a:fld>
            <a:endParaRPr lang="sv-SE"/>
          </a:p>
        </p:txBody>
      </p:sp>
    </p:spTree>
    <p:extLst>
      <p:ext uri="{BB962C8B-B14F-4D97-AF65-F5344CB8AC3E}">
        <p14:creationId xmlns:p14="http://schemas.microsoft.com/office/powerpoint/2010/main" val="2651621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6094769-B3A6-4DDC-9E87-BF2B42F9B0F8}" type="slidenum">
              <a:rPr lang="sv-SE" smtClean="0"/>
              <a:t>17</a:t>
            </a:fld>
            <a:endParaRPr lang="sv-SE"/>
          </a:p>
        </p:txBody>
      </p:sp>
    </p:spTree>
    <p:extLst>
      <p:ext uri="{BB962C8B-B14F-4D97-AF65-F5344CB8AC3E}">
        <p14:creationId xmlns:p14="http://schemas.microsoft.com/office/powerpoint/2010/main" val="3580009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76094769-B3A6-4DDC-9E87-BF2B42F9B0F8}" type="slidenum">
              <a:rPr lang="sv-SE" smtClean="0"/>
              <a:t>18</a:t>
            </a:fld>
            <a:endParaRPr lang="sv-SE"/>
          </a:p>
        </p:txBody>
      </p:sp>
    </p:spTree>
    <p:extLst>
      <p:ext uri="{BB962C8B-B14F-4D97-AF65-F5344CB8AC3E}">
        <p14:creationId xmlns:p14="http://schemas.microsoft.com/office/powerpoint/2010/main" val="4066232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6094769-B3A6-4DDC-9E87-BF2B42F9B0F8}" type="slidenum">
              <a:rPr lang="sv-SE" smtClean="0"/>
              <a:t>21</a:t>
            </a:fld>
            <a:endParaRPr lang="sv-SE"/>
          </a:p>
        </p:txBody>
      </p:sp>
    </p:spTree>
    <p:extLst>
      <p:ext uri="{BB962C8B-B14F-4D97-AF65-F5344CB8AC3E}">
        <p14:creationId xmlns:p14="http://schemas.microsoft.com/office/powerpoint/2010/main" val="675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a:p>
        </p:txBody>
      </p:sp>
      <p:sp>
        <p:nvSpPr>
          <p:cNvPr id="4" name="Platshållare för bildnummer 3"/>
          <p:cNvSpPr>
            <a:spLocks noGrp="1"/>
          </p:cNvSpPr>
          <p:nvPr>
            <p:ph type="sldNum" sz="quarter" idx="5"/>
          </p:nvPr>
        </p:nvSpPr>
        <p:spPr/>
        <p:txBody>
          <a:bodyPr/>
          <a:lstStyle/>
          <a:p>
            <a:fld id="{76094769-B3A6-4DDC-9E87-BF2B42F9B0F8}" type="slidenum">
              <a:rPr lang="sv-SE" smtClean="0"/>
              <a:t>2</a:t>
            </a:fld>
            <a:endParaRPr lang="sv-SE"/>
          </a:p>
        </p:txBody>
      </p:sp>
    </p:spTree>
    <p:extLst>
      <p:ext uri="{BB962C8B-B14F-4D97-AF65-F5344CB8AC3E}">
        <p14:creationId xmlns:p14="http://schemas.microsoft.com/office/powerpoint/2010/main" val="164303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079750" y="946150"/>
            <a:ext cx="4533900" cy="2551113"/>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6094769-B3A6-4DDC-9E87-BF2B42F9B0F8}" type="slidenum">
              <a:rPr lang="sv-SE" smtClean="0"/>
              <a:t>3</a:t>
            </a:fld>
            <a:endParaRPr lang="sv-SE"/>
          </a:p>
        </p:txBody>
      </p:sp>
    </p:spTree>
    <p:extLst>
      <p:ext uri="{BB962C8B-B14F-4D97-AF65-F5344CB8AC3E}">
        <p14:creationId xmlns:p14="http://schemas.microsoft.com/office/powerpoint/2010/main" val="198922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079750" y="946150"/>
            <a:ext cx="4533900" cy="2551113"/>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6094769-B3A6-4DDC-9E87-BF2B42F9B0F8}" type="slidenum">
              <a:rPr lang="sv-SE" smtClean="0"/>
              <a:t>4</a:t>
            </a:fld>
            <a:endParaRPr lang="sv-SE"/>
          </a:p>
        </p:txBody>
      </p:sp>
    </p:spTree>
    <p:extLst>
      <p:ext uri="{BB962C8B-B14F-4D97-AF65-F5344CB8AC3E}">
        <p14:creationId xmlns:p14="http://schemas.microsoft.com/office/powerpoint/2010/main" val="92565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6094769-B3A6-4DDC-9E87-BF2B42F9B0F8}" type="slidenum">
              <a:rPr lang="sv-SE" smtClean="0"/>
              <a:t>5</a:t>
            </a:fld>
            <a:endParaRPr lang="sv-SE"/>
          </a:p>
        </p:txBody>
      </p:sp>
    </p:spTree>
    <p:extLst>
      <p:ext uri="{BB962C8B-B14F-4D97-AF65-F5344CB8AC3E}">
        <p14:creationId xmlns:p14="http://schemas.microsoft.com/office/powerpoint/2010/main" val="1693633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7530E-26B3-696A-CD54-41190AF16AF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5686EFA-1B36-DCE6-EB47-AFBE9A83C16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436D13D-ADFF-B95A-665C-A01C8E62A8CC}"/>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739DC93-F1FB-8C32-4971-51821FDDAD8C}"/>
              </a:ext>
            </a:extLst>
          </p:cNvPr>
          <p:cNvSpPr>
            <a:spLocks noGrp="1"/>
          </p:cNvSpPr>
          <p:nvPr>
            <p:ph type="sldNum" sz="quarter" idx="5"/>
          </p:nvPr>
        </p:nvSpPr>
        <p:spPr/>
        <p:txBody>
          <a:bodyPr/>
          <a:lstStyle/>
          <a:p>
            <a:fld id="{76094769-B3A6-4DDC-9E87-BF2B42F9B0F8}" type="slidenum">
              <a:rPr lang="sv-SE" smtClean="0"/>
              <a:t>6</a:t>
            </a:fld>
            <a:endParaRPr lang="sv-SE"/>
          </a:p>
        </p:txBody>
      </p:sp>
    </p:spTree>
    <p:extLst>
      <p:ext uri="{BB962C8B-B14F-4D97-AF65-F5344CB8AC3E}">
        <p14:creationId xmlns:p14="http://schemas.microsoft.com/office/powerpoint/2010/main" val="233897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6094769-B3A6-4DDC-9E87-BF2B42F9B0F8}" type="slidenum">
              <a:rPr lang="sv-SE" smtClean="0"/>
              <a:t>7</a:t>
            </a:fld>
            <a:endParaRPr lang="sv-SE"/>
          </a:p>
        </p:txBody>
      </p:sp>
    </p:spTree>
    <p:extLst>
      <p:ext uri="{BB962C8B-B14F-4D97-AF65-F5344CB8AC3E}">
        <p14:creationId xmlns:p14="http://schemas.microsoft.com/office/powerpoint/2010/main" val="107951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05636-33CD-F5B6-4F76-7BF21986B1B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5746A2C-82D5-B63A-8EB6-8712344C70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10AA4B5-AC8D-4151-F205-AAB734A59778}"/>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E82F807-92F8-A7D9-A9D1-AEA19CE76CFE}"/>
              </a:ext>
            </a:extLst>
          </p:cNvPr>
          <p:cNvSpPr>
            <a:spLocks noGrp="1"/>
          </p:cNvSpPr>
          <p:nvPr>
            <p:ph type="sldNum" sz="quarter" idx="5"/>
          </p:nvPr>
        </p:nvSpPr>
        <p:spPr/>
        <p:txBody>
          <a:bodyPr/>
          <a:lstStyle/>
          <a:p>
            <a:fld id="{76094769-B3A6-4DDC-9E87-BF2B42F9B0F8}" type="slidenum">
              <a:rPr lang="sv-SE" smtClean="0"/>
              <a:t>8</a:t>
            </a:fld>
            <a:endParaRPr lang="sv-SE"/>
          </a:p>
        </p:txBody>
      </p:sp>
    </p:spTree>
    <p:extLst>
      <p:ext uri="{BB962C8B-B14F-4D97-AF65-F5344CB8AC3E}">
        <p14:creationId xmlns:p14="http://schemas.microsoft.com/office/powerpoint/2010/main" val="118958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6094769-B3A6-4DDC-9E87-BF2B42F9B0F8}" type="slidenum">
              <a:rPr lang="sv-SE" smtClean="0"/>
              <a:t>9</a:t>
            </a:fld>
            <a:endParaRPr lang="sv-SE"/>
          </a:p>
        </p:txBody>
      </p:sp>
    </p:spTree>
    <p:extLst>
      <p:ext uri="{BB962C8B-B14F-4D97-AF65-F5344CB8AC3E}">
        <p14:creationId xmlns:p14="http://schemas.microsoft.com/office/powerpoint/2010/main" val="15063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A44A7-0441-1A41-B203-0A4881CBBBB7}"/>
              </a:ext>
            </a:extLst>
          </p:cNvPr>
          <p:cNvSpPr>
            <a:spLocks noGrp="1"/>
          </p:cNvSpPr>
          <p:nvPr>
            <p:ph type="ctrTitle"/>
          </p:nvPr>
        </p:nvSpPr>
        <p:spPr>
          <a:xfrm>
            <a:off x="1679972" y="1237717"/>
            <a:ext cx="10079832" cy="2632992"/>
          </a:xfrm>
        </p:spPr>
        <p:txBody>
          <a:bodyPr anchor="b"/>
          <a:lstStyle>
            <a:lvl1pPr algn="ctr">
              <a:defRPr sz="6613"/>
            </a:lvl1pPr>
          </a:lstStyle>
          <a:p>
            <a:r>
              <a:rPr lang="sv-SE"/>
              <a:t>Klicka här för att ändra mall för rubrikformat</a:t>
            </a:r>
          </a:p>
        </p:txBody>
      </p:sp>
      <p:sp>
        <p:nvSpPr>
          <p:cNvPr id="3" name="Underrubrik 2">
            <a:extLst>
              <a:ext uri="{FF2B5EF4-FFF2-40B4-BE49-F238E27FC236}">
                <a16:creationId xmlns:a16="http://schemas.microsoft.com/office/drawing/2014/main" id="{8B1510AE-CC98-784E-99B9-2C685655E9A1}"/>
              </a:ext>
            </a:extLst>
          </p:cNvPr>
          <p:cNvSpPr>
            <a:spLocks noGrp="1"/>
          </p:cNvSpPr>
          <p:nvPr>
            <p:ph type="subTitle" idx="1"/>
          </p:nvPr>
        </p:nvSpPr>
        <p:spPr>
          <a:xfrm>
            <a:off x="1679972" y="3972247"/>
            <a:ext cx="10079832" cy="1825938"/>
          </a:xfrm>
        </p:spPr>
        <p:txBody>
          <a:bodyPr/>
          <a:lstStyle>
            <a:lvl1pPr marL="0" indent="0" algn="ctr">
              <a:buNone/>
              <a:defRPr sz="2645"/>
            </a:lvl1pPr>
            <a:lvl2pPr marL="503952" indent="0" algn="ctr">
              <a:buNone/>
              <a:defRPr sz="2204"/>
            </a:lvl2pPr>
            <a:lvl3pPr marL="1007906" indent="0" algn="ctr">
              <a:buNone/>
              <a:defRPr sz="1984"/>
            </a:lvl3pPr>
            <a:lvl4pPr marL="1511858" indent="0" algn="ctr">
              <a:buNone/>
              <a:defRPr sz="1763"/>
            </a:lvl4pPr>
            <a:lvl5pPr marL="2015811" indent="0" algn="ctr">
              <a:buNone/>
              <a:defRPr sz="1763"/>
            </a:lvl5pPr>
            <a:lvl6pPr marL="2519764" indent="0" algn="ctr">
              <a:buNone/>
              <a:defRPr sz="1763"/>
            </a:lvl6pPr>
            <a:lvl7pPr marL="3023717" indent="0" algn="ctr">
              <a:buNone/>
              <a:defRPr sz="1763"/>
            </a:lvl7pPr>
            <a:lvl8pPr marL="3527669" indent="0" algn="ctr">
              <a:buNone/>
              <a:defRPr sz="1763"/>
            </a:lvl8pPr>
            <a:lvl9pPr marL="4031623" indent="0" algn="ctr">
              <a:buNone/>
              <a:defRPr sz="1763"/>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7B91BB1-CA0A-7340-9FFF-23E06BC6BC3E}"/>
              </a:ext>
            </a:extLst>
          </p:cNvPr>
          <p:cNvSpPr>
            <a:spLocks noGrp="1"/>
          </p:cNvSpPr>
          <p:nvPr>
            <p:ph type="dt" sz="half" idx="10"/>
          </p:nvPr>
        </p:nvSpPr>
        <p:spPr/>
        <p:txBody>
          <a:bodyPr/>
          <a:lstStyle/>
          <a:p>
            <a:fld id="{5B8BF455-AD0E-4707-9F4B-B61CDC0CA422}" type="datetime1">
              <a:rPr lang="en-US" smtClean="0"/>
              <a:t>11/13/2025</a:t>
            </a:fld>
            <a:endParaRPr lang="en-US"/>
          </a:p>
        </p:txBody>
      </p:sp>
      <p:sp>
        <p:nvSpPr>
          <p:cNvPr id="5" name="Platshållare för sidfot 4">
            <a:extLst>
              <a:ext uri="{FF2B5EF4-FFF2-40B4-BE49-F238E27FC236}">
                <a16:creationId xmlns:a16="http://schemas.microsoft.com/office/drawing/2014/main" id="{B36795E4-F713-D047-8376-B4F568D178A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DE0C76A-8167-B141-8673-F179CC0D0FC8}"/>
              </a:ext>
            </a:extLst>
          </p:cNvPr>
          <p:cNvSpPr>
            <a:spLocks noGrp="1"/>
          </p:cNvSpPr>
          <p:nvPr>
            <p:ph type="sldNum" sz="quarter" idx="12"/>
          </p:nvPr>
        </p:nvSpPr>
        <p:spPr/>
        <p:txBody>
          <a:body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27490726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A5872F-E085-ED46-9461-D937BA47410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19FA888-B5D1-3A4E-B972-E59693FA1E0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2A04A63-6D25-4743-83D5-56CEE8D91D31}"/>
              </a:ext>
            </a:extLst>
          </p:cNvPr>
          <p:cNvSpPr>
            <a:spLocks noGrp="1"/>
          </p:cNvSpPr>
          <p:nvPr>
            <p:ph type="dt" sz="half" idx="10"/>
          </p:nvPr>
        </p:nvSpPr>
        <p:spPr/>
        <p:txBody>
          <a:bodyPr/>
          <a:lstStyle/>
          <a:p>
            <a:fld id="{5B8BF455-AD0E-4707-9F4B-B61CDC0CA422}" type="datetime1">
              <a:rPr lang="en-US" smtClean="0"/>
              <a:t>11/13/2025</a:t>
            </a:fld>
            <a:endParaRPr lang="en-US"/>
          </a:p>
        </p:txBody>
      </p:sp>
      <p:sp>
        <p:nvSpPr>
          <p:cNvPr id="5" name="Platshållare för sidfot 4">
            <a:extLst>
              <a:ext uri="{FF2B5EF4-FFF2-40B4-BE49-F238E27FC236}">
                <a16:creationId xmlns:a16="http://schemas.microsoft.com/office/drawing/2014/main" id="{CA0C151E-EFC4-134D-9B70-778B7B04FE9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F99E223-4AEF-8840-94B5-757478810277}"/>
              </a:ext>
            </a:extLst>
          </p:cNvPr>
          <p:cNvSpPr>
            <a:spLocks noGrp="1"/>
          </p:cNvSpPr>
          <p:nvPr>
            <p:ph type="sldNum" sz="quarter" idx="12"/>
          </p:nvPr>
        </p:nvSpPr>
        <p:spPr/>
        <p:txBody>
          <a:body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41679658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FDA26B2-FE6D-1C48-9AB9-8DCD311BACFD}"/>
              </a:ext>
            </a:extLst>
          </p:cNvPr>
          <p:cNvSpPr>
            <a:spLocks noGrp="1"/>
          </p:cNvSpPr>
          <p:nvPr>
            <p:ph type="title" orient="vert"/>
          </p:nvPr>
        </p:nvSpPr>
        <p:spPr>
          <a:xfrm>
            <a:off x="9617839" y="402652"/>
            <a:ext cx="2897952" cy="6409166"/>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BEBFA41-0A9B-BC4E-B411-67FC0E90B493}"/>
              </a:ext>
            </a:extLst>
          </p:cNvPr>
          <p:cNvSpPr>
            <a:spLocks noGrp="1"/>
          </p:cNvSpPr>
          <p:nvPr>
            <p:ph type="body" orient="vert" idx="1"/>
          </p:nvPr>
        </p:nvSpPr>
        <p:spPr>
          <a:xfrm>
            <a:off x="923985" y="402652"/>
            <a:ext cx="8525857" cy="6409166"/>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7DBD80-66A9-CA40-9DC1-0186A6717549}"/>
              </a:ext>
            </a:extLst>
          </p:cNvPr>
          <p:cNvSpPr>
            <a:spLocks noGrp="1"/>
          </p:cNvSpPr>
          <p:nvPr>
            <p:ph type="dt" sz="half" idx="10"/>
          </p:nvPr>
        </p:nvSpPr>
        <p:spPr/>
        <p:txBody>
          <a:bodyPr/>
          <a:lstStyle/>
          <a:p>
            <a:fld id="{5B8BF455-AD0E-4707-9F4B-B61CDC0CA422}" type="datetime1">
              <a:rPr lang="en-US" smtClean="0"/>
              <a:t>11/13/2025</a:t>
            </a:fld>
            <a:endParaRPr lang="en-US"/>
          </a:p>
        </p:txBody>
      </p:sp>
      <p:sp>
        <p:nvSpPr>
          <p:cNvPr id="5" name="Platshållare för sidfot 4">
            <a:extLst>
              <a:ext uri="{FF2B5EF4-FFF2-40B4-BE49-F238E27FC236}">
                <a16:creationId xmlns:a16="http://schemas.microsoft.com/office/drawing/2014/main" id="{AFBDBD98-79F3-364D-A20B-B9D99C535C2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84DF4C-BB05-2940-B64A-41FBAE4A1158}"/>
              </a:ext>
            </a:extLst>
          </p:cNvPr>
          <p:cNvSpPr>
            <a:spLocks noGrp="1"/>
          </p:cNvSpPr>
          <p:nvPr>
            <p:ph type="sldNum" sz="quarter" idx="12"/>
          </p:nvPr>
        </p:nvSpPr>
        <p:spPr/>
        <p:txBody>
          <a:body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186808358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amsida_2">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6A2EB6F6-1982-0649-B710-B3059497651A}"/>
              </a:ext>
            </a:extLst>
          </p:cNvPr>
          <p:cNvSpPr>
            <a:spLocks noGrp="1"/>
          </p:cNvSpPr>
          <p:nvPr>
            <p:ph type="ctrTitle" hasCustomPrompt="1"/>
          </p:nvPr>
        </p:nvSpPr>
        <p:spPr>
          <a:xfrm>
            <a:off x="568741" y="4246062"/>
            <a:ext cx="5271382" cy="518219"/>
          </a:xfrm>
          <a:prstGeom prst="rect">
            <a:avLst/>
          </a:prstGeom>
        </p:spPr>
        <p:txBody>
          <a:bodyPr anchor="t"/>
          <a:lstStyle>
            <a:lvl1pPr algn="l">
              <a:lnSpc>
                <a:spcPts val="4384"/>
              </a:lnSpc>
              <a:defRPr sz="2806" b="0" i="0">
                <a:solidFill>
                  <a:schemeClr val="tx1"/>
                </a:solidFill>
                <a:latin typeface="+mn-lt"/>
                <a:ea typeface="Open Sans Semibold" charset="0"/>
                <a:cs typeface="Open Sans Semibold" charset="0"/>
              </a:defRPr>
            </a:lvl1pPr>
          </a:lstStyle>
          <a:p>
            <a:r>
              <a:rPr lang="sv-SE"/>
              <a:t>Rubrik</a:t>
            </a:r>
          </a:p>
        </p:txBody>
      </p:sp>
      <p:sp>
        <p:nvSpPr>
          <p:cNvPr id="8" name="Platshållare för text 7">
            <a:extLst>
              <a:ext uri="{FF2B5EF4-FFF2-40B4-BE49-F238E27FC236}">
                <a16:creationId xmlns:a16="http://schemas.microsoft.com/office/drawing/2014/main" id="{7F0D3E39-947D-D147-B74E-59527C2484CB}"/>
              </a:ext>
            </a:extLst>
          </p:cNvPr>
          <p:cNvSpPr>
            <a:spLocks noGrp="1"/>
          </p:cNvSpPr>
          <p:nvPr>
            <p:ph type="body" sz="quarter" idx="10" hasCustomPrompt="1"/>
          </p:nvPr>
        </p:nvSpPr>
        <p:spPr>
          <a:xfrm>
            <a:off x="568741" y="5126231"/>
            <a:ext cx="5270912" cy="553998"/>
          </a:xfrm>
        </p:spPr>
        <p:txBody>
          <a:bodyPr/>
          <a:lstStyle>
            <a:lvl1pPr marL="0" indent="0">
              <a:buNone/>
              <a:defRPr b="1"/>
            </a:lvl1pPr>
          </a:lstStyle>
          <a:p>
            <a:pPr lvl="0"/>
            <a:r>
              <a:rPr lang="sv-SE"/>
              <a:t>Titel/talare</a:t>
            </a:r>
          </a:p>
          <a:p>
            <a:pPr lvl="0"/>
            <a:r>
              <a:rPr lang="sv-SE"/>
              <a:t>Och/eller datum</a:t>
            </a:r>
          </a:p>
        </p:txBody>
      </p:sp>
    </p:spTree>
    <p:extLst>
      <p:ext uri="{BB962C8B-B14F-4D97-AF65-F5344CB8AC3E}">
        <p14:creationId xmlns:p14="http://schemas.microsoft.com/office/powerpoint/2010/main" val="718643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9" b="1" i="0">
                <a:solidFill>
                  <a:srgbClr val="231F20"/>
                </a:solidFill>
                <a:latin typeface="Arial Narrow"/>
                <a:cs typeface="Arial Narrow"/>
              </a:defRPr>
            </a:lvl1pPr>
          </a:lstStyle>
          <a:p>
            <a:endParaRPr/>
          </a:p>
        </p:txBody>
      </p:sp>
      <p:sp>
        <p:nvSpPr>
          <p:cNvPr id="3" name="Holder 3"/>
          <p:cNvSpPr>
            <a:spLocks noGrp="1"/>
          </p:cNvSpPr>
          <p:nvPr>
            <p:ph sz="half" idx="2"/>
          </p:nvPr>
        </p:nvSpPr>
        <p:spPr>
          <a:xfrm>
            <a:off x="1069939" y="1351155"/>
            <a:ext cx="5488440" cy="153888"/>
          </a:xfrm>
          <a:prstGeom prst="rect">
            <a:avLst/>
          </a:prstGeom>
        </p:spPr>
        <p:txBody>
          <a:bodyPr wrap="square" lIns="0" tIns="0" rIns="0" bIns="0">
            <a:spAutoFit/>
          </a:bodyPr>
          <a:lstStyle>
            <a:lvl1pPr>
              <a:defRPr sz="1000" b="1" i="0">
                <a:solidFill>
                  <a:srgbClr val="231F20"/>
                </a:solidFill>
                <a:latin typeface="Arial Narrow"/>
                <a:cs typeface="Arial Narrow"/>
              </a:defRPr>
            </a:lvl1pPr>
          </a:lstStyle>
          <a:p>
            <a:endParaRPr/>
          </a:p>
        </p:txBody>
      </p:sp>
      <p:sp>
        <p:nvSpPr>
          <p:cNvPr id="4" name="Holder 4"/>
          <p:cNvSpPr>
            <a:spLocks noGrp="1"/>
          </p:cNvSpPr>
          <p:nvPr>
            <p:ph sz="half" idx="3"/>
          </p:nvPr>
        </p:nvSpPr>
        <p:spPr>
          <a:xfrm>
            <a:off x="6921485" y="1739457"/>
            <a:ext cx="5846302"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C452446-4F6A-448F-A3F5-362E8C59C06C}" type="datetime1">
              <a:rPr lang="en-US" smtClean="0"/>
              <a:t>11/13/2025</a:t>
            </a:fld>
            <a:endParaRPr lang="en-US"/>
          </a:p>
        </p:txBody>
      </p:sp>
      <p:sp>
        <p:nvSpPr>
          <p:cNvPr id="7" name="Holder 7"/>
          <p:cNvSpPr>
            <a:spLocks noGrp="1"/>
          </p:cNvSpPr>
          <p:nvPr>
            <p:ph type="sldNum" sz="quarter" idx="7"/>
          </p:nvPr>
        </p:nvSpPr>
        <p:spPr/>
        <p:txBody>
          <a:bodyPr lIns="0" tIns="0" rIns="0" bIns="0"/>
          <a:lstStyle>
            <a:lvl1pPr>
              <a:defRPr sz="800" b="0" i="0">
                <a:solidFill>
                  <a:srgbClr val="2B2928"/>
                </a:solidFill>
                <a:latin typeface="Arial Narrow"/>
                <a:cs typeface="Arial Narrow"/>
              </a:defRPr>
            </a:lvl1p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9747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2E732AD-2D6B-4320-AE26-815224118598}" type="datetime1">
              <a:rPr lang="en-US" smtClean="0"/>
              <a:t>11/13/2025</a:t>
            </a:fld>
            <a:endParaRPr lang="en-US"/>
          </a:p>
        </p:txBody>
      </p:sp>
      <p:sp>
        <p:nvSpPr>
          <p:cNvPr id="4" name="Holder 4"/>
          <p:cNvSpPr>
            <a:spLocks noGrp="1"/>
          </p:cNvSpPr>
          <p:nvPr>
            <p:ph type="sldNum" sz="quarter" idx="7"/>
          </p:nvPr>
        </p:nvSpPr>
        <p:spPr/>
        <p:txBody>
          <a:bodyPr lIns="0" tIns="0" rIns="0" bIns="0"/>
          <a:lstStyle>
            <a:lvl1pPr>
              <a:defRPr sz="800" b="0" i="0">
                <a:solidFill>
                  <a:srgbClr val="2B2928"/>
                </a:solidFill>
                <a:latin typeface="Arial Narrow"/>
                <a:cs typeface="Arial Narrow"/>
              </a:defRPr>
            </a:lvl1p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269016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C52EFD-8450-2540-9E7E-3B7DFFDEDE6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5DAAF11-9461-A64D-AC70-12A5C7AF505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50D4B48-EE41-C548-B28C-04BD9F2F4B3D}"/>
              </a:ext>
            </a:extLst>
          </p:cNvPr>
          <p:cNvSpPr>
            <a:spLocks noGrp="1"/>
          </p:cNvSpPr>
          <p:nvPr>
            <p:ph type="dt" sz="half" idx="10"/>
          </p:nvPr>
        </p:nvSpPr>
        <p:spPr/>
        <p:txBody>
          <a:bodyPr/>
          <a:lstStyle/>
          <a:p>
            <a:fld id="{5B8BF455-AD0E-4707-9F4B-B61CDC0CA422}" type="datetime1">
              <a:rPr lang="en-US" smtClean="0"/>
              <a:t>11/13/2025</a:t>
            </a:fld>
            <a:endParaRPr lang="en-US"/>
          </a:p>
        </p:txBody>
      </p:sp>
      <p:sp>
        <p:nvSpPr>
          <p:cNvPr id="5" name="Platshållare för sidfot 4">
            <a:extLst>
              <a:ext uri="{FF2B5EF4-FFF2-40B4-BE49-F238E27FC236}">
                <a16:creationId xmlns:a16="http://schemas.microsoft.com/office/drawing/2014/main" id="{29DC92F1-97A0-254D-8EF7-7129ADDE6A4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4712B2-A8C9-F541-A87C-99479DD8F25E}"/>
              </a:ext>
            </a:extLst>
          </p:cNvPr>
          <p:cNvSpPr>
            <a:spLocks noGrp="1"/>
          </p:cNvSpPr>
          <p:nvPr>
            <p:ph type="sldNum" sz="quarter" idx="12"/>
          </p:nvPr>
        </p:nvSpPr>
        <p:spPr/>
        <p:txBody>
          <a:body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425499522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6CE5A2-BC55-0849-8E3F-F6ECED667088}"/>
              </a:ext>
            </a:extLst>
          </p:cNvPr>
          <p:cNvSpPr>
            <a:spLocks noGrp="1"/>
          </p:cNvSpPr>
          <p:nvPr>
            <p:ph type="title"/>
          </p:nvPr>
        </p:nvSpPr>
        <p:spPr>
          <a:xfrm>
            <a:off x="916985" y="1885463"/>
            <a:ext cx="11591806" cy="3145935"/>
          </a:xfrm>
        </p:spPr>
        <p:txBody>
          <a:bodyPr anchor="b"/>
          <a:lstStyle>
            <a:lvl1pPr>
              <a:defRPr sz="6613"/>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1D44E6E-A598-DC46-A7EC-608971052502}"/>
              </a:ext>
            </a:extLst>
          </p:cNvPr>
          <p:cNvSpPr>
            <a:spLocks noGrp="1"/>
          </p:cNvSpPr>
          <p:nvPr>
            <p:ph type="body" idx="1"/>
          </p:nvPr>
        </p:nvSpPr>
        <p:spPr>
          <a:xfrm>
            <a:off x="916985" y="5061159"/>
            <a:ext cx="11591806" cy="1654373"/>
          </a:xfrm>
        </p:spPr>
        <p:txBody>
          <a:bodyPr/>
          <a:lstStyle>
            <a:lvl1pPr marL="0" indent="0">
              <a:buNone/>
              <a:defRPr sz="2645">
                <a:solidFill>
                  <a:schemeClr val="tx1">
                    <a:tint val="75000"/>
                  </a:schemeClr>
                </a:solidFill>
              </a:defRPr>
            </a:lvl1pPr>
            <a:lvl2pPr marL="503952" indent="0">
              <a:buNone/>
              <a:defRPr sz="2204">
                <a:solidFill>
                  <a:schemeClr val="tx1">
                    <a:tint val="75000"/>
                  </a:schemeClr>
                </a:solidFill>
              </a:defRPr>
            </a:lvl2pPr>
            <a:lvl3pPr marL="1007906" indent="0">
              <a:buNone/>
              <a:defRPr sz="1984">
                <a:solidFill>
                  <a:schemeClr val="tx1">
                    <a:tint val="75000"/>
                  </a:schemeClr>
                </a:solidFill>
              </a:defRPr>
            </a:lvl3pPr>
            <a:lvl4pPr marL="1511858" indent="0">
              <a:buNone/>
              <a:defRPr sz="1763">
                <a:solidFill>
                  <a:schemeClr val="tx1">
                    <a:tint val="75000"/>
                  </a:schemeClr>
                </a:solidFill>
              </a:defRPr>
            </a:lvl4pPr>
            <a:lvl5pPr marL="2015811" indent="0">
              <a:buNone/>
              <a:defRPr sz="1763">
                <a:solidFill>
                  <a:schemeClr val="tx1">
                    <a:tint val="75000"/>
                  </a:schemeClr>
                </a:solidFill>
              </a:defRPr>
            </a:lvl5pPr>
            <a:lvl6pPr marL="2519764" indent="0">
              <a:buNone/>
              <a:defRPr sz="1763">
                <a:solidFill>
                  <a:schemeClr val="tx1">
                    <a:tint val="75000"/>
                  </a:schemeClr>
                </a:solidFill>
              </a:defRPr>
            </a:lvl6pPr>
            <a:lvl7pPr marL="3023717" indent="0">
              <a:buNone/>
              <a:defRPr sz="1763">
                <a:solidFill>
                  <a:schemeClr val="tx1">
                    <a:tint val="75000"/>
                  </a:schemeClr>
                </a:solidFill>
              </a:defRPr>
            </a:lvl7pPr>
            <a:lvl8pPr marL="3527669" indent="0">
              <a:buNone/>
              <a:defRPr sz="1763">
                <a:solidFill>
                  <a:schemeClr val="tx1">
                    <a:tint val="75000"/>
                  </a:schemeClr>
                </a:solidFill>
              </a:defRPr>
            </a:lvl8pPr>
            <a:lvl9pPr marL="4031623" indent="0">
              <a:buNone/>
              <a:defRPr sz="1763">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7DD8241-687E-3C4A-8B8B-F70D68FA8BD4}"/>
              </a:ext>
            </a:extLst>
          </p:cNvPr>
          <p:cNvSpPr>
            <a:spLocks noGrp="1"/>
          </p:cNvSpPr>
          <p:nvPr>
            <p:ph type="dt" sz="half" idx="10"/>
          </p:nvPr>
        </p:nvSpPr>
        <p:spPr/>
        <p:txBody>
          <a:bodyPr/>
          <a:lstStyle/>
          <a:p>
            <a:fld id="{5B8BF455-AD0E-4707-9F4B-B61CDC0CA422}" type="datetime1">
              <a:rPr lang="en-US" smtClean="0"/>
              <a:t>11/13/2025</a:t>
            </a:fld>
            <a:endParaRPr lang="en-US"/>
          </a:p>
        </p:txBody>
      </p:sp>
      <p:sp>
        <p:nvSpPr>
          <p:cNvPr id="5" name="Platshållare för sidfot 4">
            <a:extLst>
              <a:ext uri="{FF2B5EF4-FFF2-40B4-BE49-F238E27FC236}">
                <a16:creationId xmlns:a16="http://schemas.microsoft.com/office/drawing/2014/main" id="{C194743A-1028-7D41-A758-63A4A2EFD51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F9F89E4-76D4-0B49-9DAD-9FFE270EB2D5}"/>
              </a:ext>
            </a:extLst>
          </p:cNvPr>
          <p:cNvSpPr>
            <a:spLocks noGrp="1"/>
          </p:cNvSpPr>
          <p:nvPr>
            <p:ph type="sldNum" sz="quarter" idx="12"/>
          </p:nvPr>
        </p:nvSpPr>
        <p:spPr/>
        <p:txBody>
          <a:body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81961490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1F025E-F382-7C4E-B2DF-BC90B3691B4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456CC7E-9C41-6745-9D49-F1CB075922B3}"/>
              </a:ext>
            </a:extLst>
          </p:cNvPr>
          <p:cNvSpPr>
            <a:spLocks noGrp="1"/>
          </p:cNvSpPr>
          <p:nvPr>
            <p:ph sz="half" idx="1"/>
          </p:nvPr>
        </p:nvSpPr>
        <p:spPr>
          <a:xfrm>
            <a:off x="923985" y="2013260"/>
            <a:ext cx="5711905" cy="479855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2B52311-15DD-5541-AFFD-E8ADADE5DC35}"/>
              </a:ext>
            </a:extLst>
          </p:cNvPr>
          <p:cNvSpPr>
            <a:spLocks noGrp="1"/>
          </p:cNvSpPr>
          <p:nvPr>
            <p:ph sz="half" idx="2"/>
          </p:nvPr>
        </p:nvSpPr>
        <p:spPr>
          <a:xfrm>
            <a:off x="6803886" y="2013260"/>
            <a:ext cx="5711905" cy="479855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91C56A6-F604-2A4D-BCFB-22EB22659F8D}"/>
              </a:ext>
            </a:extLst>
          </p:cNvPr>
          <p:cNvSpPr>
            <a:spLocks noGrp="1"/>
          </p:cNvSpPr>
          <p:nvPr>
            <p:ph type="dt" sz="half" idx="10"/>
          </p:nvPr>
        </p:nvSpPr>
        <p:spPr/>
        <p:txBody>
          <a:bodyPr/>
          <a:lstStyle/>
          <a:p>
            <a:fld id="{5B8BF455-AD0E-4707-9F4B-B61CDC0CA422}" type="datetime1">
              <a:rPr lang="en-US" smtClean="0"/>
              <a:t>11/13/2025</a:t>
            </a:fld>
            <a:endParaRPr lang="en-US"/>
          </a:p>
        </p:txBody>
      </p:sp>
      <p:sp>
        <p:nvSpPr>
          <p:cNvPr id="6" name="Platshållare för sidfot 5">
            <a:extLst>
              <a:ext uri="{FF2B5EF4-FFF2-40B4-BE49-F238E27FC236}">
                <a16:creationId xmlns:a16="http://schemas.microsoft.com/office/drawing/2014/main" id="{EB41EC70-415A-DF43-A7C6-747BA4CBB99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2288EC3-9A33-D244-A76B-B5C5E9D8C499}"/>
              </a:ext>
            </a:extLst>
          </p:cNvPr>
          <p:cNvSpPr>
            <a:spLocks noGrp="1"/>
          </p:cNvSpPr>
          <p:nvPr>
            <p:ph type="sldNum" sz="quarter" idx="12"/>
          </p:nvPr>
        </p:nvSpPr>
        <p:spPr/>
        <p:txBody>
          <a:body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36514353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8EBBF4-1A71-6343-B3A1-1CB024662429}"/>
              </a:ext>
            </a:extLst>
          </p:cNvPr>
          <p:cNvSpPr>
            <a:spLocks noGrp="1"/>
          </p:cNvSpPr>
          <p:nvPr>
            <p:ph type="title"/>
          </p:nvPr>
        </p:nvSpPr>
        <p:spPr>
          <a:xfrm>
            <a:off x="925735" y="402653"/>
            <a:ext cx="11591806" cy="1461801"/>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5BD92B3-84B2-CF47-B4AF-E2F908D810EA}"/>
              </a:ext>
            </a:extLst>
          </p:cNvPr>
          <p:cNvSpPr>
            <a:spLocks noGrp="1"/>
          </p:cNvSpPr>
          <p:nvPr>
            <p:ph type="body" idx="1"/>
          </p:nvPr>
        </p:nvSpPr>
        <p:spPr>
          <a:xfrm>
            <a:off x="925736" y="1853949"/>
            <a:ext cx="5685654" cy="908592"/>
          </a:xfrm>
        </p:spPr>
        <p:txBody>
          <a:bodyPr anchor="b"/>
          <a:lstStyle>
            <a:lvl1pPr marL="0" indent="0">
              <a:buNone/>
              <a:defRPr sz="2645" b="1"/>
            </a:lvl1pPr>
            <a:lvl2pPr marL="503952" indent="0">
              <a:buNone/>
              <a:defRPr sz="2204" b="1"/>
            </a:lvl2pPr>
            <a:lvl3pPr marL="1007906" indent="0">
              <a:buNone/>
              <a:defRPr sz="1984" b="1"/>
            </a:lvl3pPr>
            <a:lvl4pPr marL="1511858" indent="0">
              <a:buNone/>
              <a:defRPr sz="1763" b="1"/>
            </a:lvl4pPr>
            <a:lvl5pPr marL="2015811" indent="0">
              <a:buNone/>
              <a:defRPr sz="1763" b="1"/>
            </a:lvl5pPr>
            <a:lvl6pPr marL="2519764" indent="0">
              <a:buNone/>
              <a:defRPr sz="1763" b="1"/>
            </a:lvl6pPr>
            <a:lvl7pPr marL="3023717" indent="0">
              <a:buNone/>
              <a:defRPr sz="1763" b="1"/>
            </a:lvl7pPr>
            <a:lvl8pPr marL="3527669" indent="0">
              <a:buNone/>
              <a:defRPr sz="1763" b="1"/>
            </a:lvl8pPr>
            <a:lvl9pPr marL="4031623" indent="0">
              <a:buNone/>
              <a:defRPr sz="1763"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554B8CE-E4BA-3646-A74F-0196D2F4C502}"/>
              </a:ext>
            </a:extLst>
          </p:cNvPr>
          <p:cNvSpPr>
            <a:spLocks noGrp="1"/>
          </p:cNvSpPr>
          <p:nvPr>
            <p:ph sz="half" idx="2"/>
          </p:nvPr>
        </p:nvSpPr>
        <p:spPr>
          <a:xfrm>
            <a:off x="925736" y="2762541"/>
            <a:ext cx="5685654" cy="40632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64792EB-05C2-0E4F-AE7D-3C98D3CF6FA7}"/>
              </a:ext>
            </a:extLst>
          </p:cNvPr>
          <p:cNvSpPr>
            <a:spLocks noGrp="1"/>
          </p:cNvSpPr>
          <p:nvPr>
            <p:ph type="body" sz="quarter" idx="3"/>
          </p:nvPr>
        </p:nvSpPr>
        <p:spPr>
          <a:xfrm>
            <a:off x="6803886" y="1853949"/>
            <a:ext cx="5713655" cy="908592"/>
          </a:xfrm>
        </p:spPr>
        <p:txBody>
          <a:bodyPr anchor="b"/>
          <a:lstStyle>
            <a:lvl1pPr marL="0" indent="0">
              <a:buNone/>
              <a:defRPr sz="2645" b="1"/>
            </a:lvl1pPr>
            <a:lvl2pPr marL="503952" indent="0">
              <a:buNone/>
              <a:defRPr sz="2204" b="1"/>
            </a:lvl2pPr>
            <a:lvl3pPr marL="1007906" indent="0">
              <a:buNone/>
              <a:defRPr sz="1984" b="1"/>
            </a:lvl3pPr>
            <a:lvl4pPr marL="1511858" indent="0">
              <a:buNone/>
              <a:defRPr sz="1763" b="1"/>
            </a:lvl4pPr>
            <a:lvl5pPr marL="2015811" indent="0">
              <a:buNone/>
              <a:defRPr sz="1763" b="1"/>
            </a:lvl5pPr>
            <a:lvl6pPr marL="2519764" indent="0">
              <a:buNone/>
              <a:defRPr sz="1763" b="1"/>
            </a:lvl6pPr>
            <a:lvl7pPr marL="3023717" indent="0">
              <a:buNone/>
              <a:defRPr sz="1763" b="1"/>
            </a:lvl7pPr>
            <a:lvl8pPr marL="3527669" indent="0">
              <a:buNone/>
              <a:defRPr sz="1763" b="1"/>
            </a:lvl8pPr>
            <a:lvl9pPr marL="4031623" indent="0">
              <a:buNone/>
              <a:defRPr sz="1763"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03F4424-FDA9-B74E-B81F-F690AE2E6EAA}"/>
              </a:ext>
            </a:extLst>
          </p:cNvPr>
          <p:cNvSpPr>
            <a:spLocks noGrp="1"/>
          </p:cNvSpPr>
          <p:nvPr>
            <p:ph sz="quarter" idx="4"/>
          </p:nvPr>
        </p:nvSpPr>
        <p:spPr>
          <a:xfrm>
            <a:off x="6803886" y="2762541"/>
            <a:ext cx="5713655" cy="40632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6C05F8E-AC35-FD40-BF5F-8B97BE25DEFF}"/>
              </a:ext>
            </a:extLst>
          </p:cNvPr>
          <p:cNvSpPr>
            <a:spLocks noGrp="1"/>
          </p:cNvSpPr>
          <p:nvPr>
            <p:ph type="dt" sz="half" idx="10"/>
          </p:nvPr>
        </p:nvSpPr>
        <p:spPr/>
        <p:txBody>
          <a:bodyPr/>
          <a:lstStyle/>
          <a:p>
            <a:fld id="{5B8BF455-AD0E-4707-9F4B-B61CDC0CA422}" type="datetime1">
              <a:rPr lang="en-US" smtClean="0"/>
              <a:t>11/13/2025</a:t>
            </a:fld>
            <a:endParaRPr lang="en-US"/>
          </a:p>
        </p:txBody>
      </p:sp>
      <p:sp>
        <p:nvSpPr>
          <p:cNvPr id="8" name="Platshållare för sidfot 7">
            <a:extLst>
              <a:ext uri="{FF2B5EF4-FFF2-40B4-BE49-F238E27FC236}">
                <a16:creationId xmlns:a16="http://schemas.microsoft.com/office/drawing/2014/main" id="{6EEC6F6E-3232-3547-B63C-C5503543B8F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76E9C9E-FE23-E641-AD17-CA4669710700}"/>
              </a:ext>
            </a:extLst>
          </p:cNvPr>
          <p:cNvSpPr>
            <a:spLocks noGrp="1"/>
          </p:cNvSpPr>
          <p:nvPr>
            <p:ph type="sldNum" sz="quarter" idx="12"/>
          </p:nvPr>
        </p:nvSpPr>
        <p:spPr/>
        <p:txBody>
          <a:body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130715293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324E5B-04AF-3D4E-AD54-75F30638919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DE32F00-3E7B-E341-9921-21051694DE32}"/>
              </a:ext>
            </a:extLst>
          </p:cNvPr>
          <p:cNvSpPr>
            <a:spLocks noGrp="1"/>
          </p:cNvSpPr>
          <p:nvPr>
            <p:ph type="dt" sz="half" idx="10"/>
          </p:nvPr>
        </p:nvSpPr>
        <p:spPr/>
        <p:txBody>
          <a:bodyPr/>
          <a:lstStyle/>
          <a:p>
            <a:fld id="{5B8BF455-AD0E-4707-9F4B-B61CDC0CA422}" type="datetime1">
              <a:rPr lang="en-US" smtClean="0"/>
              <a:t>11/13/2025</a:t>
            </a:fld>
            <a:endParaRPr lang="en-US"/>
          </a:p>
        </p:txBody>
      </p:sp>
      <p:sp>
        <p:nvSpPr>
          <p:cNvPr id="4" name="Platshållare för sidfot 3">
            <a:extLst>
              <a:ext uri="{FF2B5EF4-FFF2-40B4-BE49-F238E27FC236}">
                <a16:creationId xmlns:a16="http://schemas.microsoft.com/office/drawing/2014/main" id="{6BBE0988-DBE2-6443-A114-809D7197DFF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E46467D-0266-FC47-8494-9BEFB72E47B3}"/>
              </a:ext>
            </a:extLst>
          </p:cNvPr>
          <p:cNvSpPr>
            <a:spLocks noGrp="1"/>
          </p:cNvSpPr>
          <p:nvPr>
            <p:ph type="sldNum" sz="quarter" idx="12"/>
          </p:nvPr>
        </p:nvSpPr>
        <p:spPr/>
        <p:txBody>
          <a:body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297218208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06F4C93-1E9E-3D45-A929-CFBFFE12FBDA}"/>
              </a:ext>
            </a:extLst>
          </p:cNvPr>
          <p:cNvSpPr>
            <a:spLocks noGrp="1"/>
          </p:cNvSpPr>
          <p:nvPr>
            <p:ph type="dt" sz="half" idx="10"/>
          </p:nvPr>
        </p:nvSpPr>
        <p:spPr/>
        <p:txBody>
          <a:bodyPr/>
          <a:lstStyle/>
          <a:p>
            <a:fld id="{5B8BF455-AD0E-4707-9F4B-B61CDC0CA422}" type="datetime1">
              <a:rPr lang="en-US" smtClean="0"/>
              <a:t>11/13/2025</a:t>
            </a:fld>
            <a:endParaRPr lang="en-US"/>
          </a:p>
        </p:txBody>
      </p:sp>
      <p:sp>
        <p:nvSpPr>
          <p:cNvPr id="3" name="Platshållare för sidfot 2">
            <a:extLst>
              <a:ext uri="{FF2B5EF4-FFF2-40B4-BE49-F238E27FC236}">
                <a16:creationId xmlns:a16="http://schemas.microsoft.com/office/drawing/2014/main" id="{6D160615-44B8-6D4F-A10F-514876D873A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3593791-6D57-AB49-9C95-52B90AC1267B}"/>
              </a:ext>
            </a:extLst>
          </p:cNvPr>
          <p:cNvSpPr>
            <a:spLocks noGrp="1"/>
          </p:cNvSpPr>
          <p:nvPr>
            <p:ph type="sldNum" sz="quarter" idx="12"/>
          </p:nvPr>
        </p:nvSpPr>
        <p:spPr/>
        <p:txBody>
          <a:body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98627236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35BAF0-BD3C-B346-84DC-D0882E3EF441}"/>
              </a:ext>
            </a:extLst>
          </p:cNvPr>
          <p:cNvSpPr>
            <a:spLocks noGrp="1"/>
          </p:cNvSpPr>
          <p:nvPr>
            <p:ph type="title"/>
          </p:nvPr>
        </p:nvSpPr>
        <p:spPr>
          <a:xfrm>
            <a:off x="925736" y="504191"/>
            <a:ext cx="4334677" cy="1764665"/>
          </a:xfrm>
        </p:spPr>
        <p:txBody>
          <a:bodyPr anchor="b"/>
          <a:lstStyle>
            <a:lvl1pPr>
              <a:defRPr sz="3528"/>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452AC79-8D03-F743-B751-54571B69506C}"/>
              </a:ext>
            </a:extLst>
          </p:cNvPr>
          <p:cNvSpPr>
            <a:spLocks noGrp="1"/>
          </p:cNvSpPr>
          <p:nvPr>
            <p:ph idx="1"/>
          </p:nvPr>
        </p:nvSpPr>
        <p:spPr>
          <a:xfrm>
            <a:off x="5713655" y="1088912"/>
            <a:ext cx="6803886" cy="5374525"/>
          </a:xfrm>
        </p:spPr>
        <p:txBody>
          <a:bodyPr/>
          <a:lstStyle>
            <a:lvl1pPr>
              <a:defRPr sz="3528"/>
            </a:lvl1pPr>
            <a:lvl2pPr>
              <a:defRPr sz="3087"/>
            </a:lvl2pPr>
            <a:lvl3pPr>
              <a:defRPr sz="2645"/>
            </a:lvl3pPr>
            <a:lvl4pPr>
              <a:defRPr sz="2204"/>
            </a:lvl4pPr>
            <a:lvl5pPr>
              <a:defRPr sz="2204"/>
            </a:lvl5pPr>
            <a:lvl6pPr>
              <a:defRPr sz="2204"/>
            </a:lvl6pPr>
            <a:lvl7pPr>
              <a:defRPr sz="2204"/>
            </a:lvl7pPr>
            <a:lvl8pPr>
              <a:defRPr sz="2204"/>
            </a:lvl8pPr>
            <a:lvl9pPr>
              <a:defRPr sz="2204"/>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EF13E44-9C4C-0E41-B862-658F3E681E92}"/>
              </a:ext>
            </a:extLst>
          </p:cNvPr>
          <p:cNvSpPr>
            <a:spLocks noGrp="1"/>
          </p:cNvSpPr>
          <p:nvPr>
            <p:ph type="body" sz="half" idx="2"/>
          </p:nvPr>
        </p:nvSpPr>
        <p:spPr>
          <a:xfrm>
            <a:off x="925736" y="2268856"/>
            <a:ext cx="4334677" cy="4203335"/>
          </a:xfrm>
        </p:spPr>
        <p:txBody>
          <a:bodyPr/>
          <a:lstStyle>
            <a:lvl1pPr marL="0" indent="0">
              <a:buNone/>
              <a:defRPr sz="1763"/>
            </a:lvl1pPr>
            <a:lvl2pPr marL="503952" indent="0">
              <a:buNone/>
              <a:defRPr sz="1543"/>
            </a:lvl2pPr>
            <a:lvl3pPr marL="1007906" indent="0">
              <a:buNone/>
              <a:defRPr sz="1322"/>
            </a:lvl3pPr>
            <a:lvl4pPr marL="1511858" indent="0">
              <a:buNone/>
              <a:defRPr sz="1103"/>
            </a:lvl4pPr>
            <a:lvl5pPr marL="2015811" indent="0">
              <a:buNone/>
              <a:defRPr sz="1103"/>
            </a:lvl5pPr>
            <a:lvl6pPr marL="2519764" indent="0">
              <a:buNone/>
              <a:defRPr sz="1103"/>
            </a:lvl6pPr>
            <a:lvl7pPr marL="3023717" indent="0">
              <a:buNone/>
              <a:defRPr sz="1103"/>
            </a:lvl7pPr>
            <a:lvl8pPr marL="3527669" indent="0">
              <a:buNone/>
              <a:defRPr sz="1103"/>
            </a:lvl8pPr>
            <a:lvl9pPr marL="4031623" indent="0">
              <a:buNone/>
              <a:defRPr sz="1103"/>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B4118D9-F7D9-964D-B0A5-C5C3F3CBB7E2}"/>
              </a:ext>
            </a:extLst>
          </p:cNvPr>
          <p:cNvSpPr>
            <a:spLocks noGrp="1"/>
          </p:cNvSpPr>
          <p:nvPr>
            <p:ph type="dt" sz="half" idx="10"/>
          </p:nvPr>
        </p:nvSpPr>
        <p:spPr/>
        <p:txBody>
          <a:bodyPr/>
          <a:lstStyle/>
          <a:p>
            <a:fld id="{5B8BF455-AD0E-4707-9F4B-B61CDC0CA422}" type="datetime1">
              <a:rPr lang="en-US" smtClean="0"/>
              <a:t>11/13/2025</a:t>
            </a:fld>
            <a:endParaRPr lang="en-US"/>
          </a:p>
        </p:txBody>
      </p:sp>
      <p:sp>
        <p:nvSpPr>
          <p:cNvPr id="6" name="Platshållare för sidfot 5">
            <a:extLst>
              <a:ext uri="{FF2B5EF4-FFF2-40B4-BE49-F238E27FC236}">
                <a16:creationId xmlns:a16="http://schemas.microsoft.com/office/drawing/2014/main" id="{136397FA-4780-DB4A-8CED-DA1844F76A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438757F-89F8-B046-BC9A-5D5A1050497E}"/>
              </a:ext>
            </a:extLst>
          </p:cNvPr>
          <p:cNvSpPr>
            <a:spLocks noGrp="1"/>
          </p:cNvSpPr>
          <p:nvPr>
            <p:ph type="sldNum" sz="quarter" idx="12"/>
          </p:nvPr>
        </p:nvSpPr>
        <p:spPr/>
        <p:txBody>
          <a:body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27625118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309CE4-CA30-0348-9A8A-957933F77DFB}"/>
              </a:ext>
            </a:extLst>
          </p:cNvPr>
          <p:cNvSpPr>
            <a:spLocks noGrp="1"/>
          </p:cNvSpPr>
          <p:nvPr>
            <p:ph type="title"/>
          </p:nvPr>
        </p:nvSpPr>
        <p:spPr>
          <a:xfrm>
            <a:off x="925736" y="504191"/>
            <a:ext cx="4334677" cy="1764665"/>
          </a:xfrm>
        </p:spPr>
        <p:txBody>
          <a:bodyPr anchor="b"/>
          <a:lstStyle>
            <a:lvl1pPr>
              <a:defRPr sz="3528"/>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C32B0CE-85B1-E94B-AD31-826EC9BE0B5D}"/>
              </a:ext>
            </a:extLst>
          </p:cNvPr>
          <p:cNvSpPr>
            <a:spLocks noGrp="1"/>
          </p:cNvSpPr>
          <p:nvPr>
            <p:ph type="pic" idx="1"/>
          </p:nvPr>
        </p:nvSpPr>
        <p:spPr>
          <a:xfrm>
            <a:off x="5713655" y="1088912"/>
            <a:ext cx="6803886" cy="5374525"/>
          </a:xfrm>
        </p:spPr>
        <p:txBody>
          <a:bodyPr/>
          <a:lstStyle>
            <a:lvl1pPr marL="0" indent="0">
              <a:buNone/>
              <a:defRPr sz="3528"/>
            </a:lvl1pPr>
            <a:lvl2pPr marL="503952" indent="0">
              <a:buNone/>
              <a:defRPr sz="3087"/>
            </a:lvl2pPr>
            <a:lvl3pPr marL="1007906" indent="0">
              <a:buNone/>
              <a:defRPr sz="2645"/>
            </a:lvl3pPr>
            <a:lvl4pPr marL="1511858" indent="0">
              <a:buNone/>
              <a:defRPr sz="2204"/>
            </a:lvl4pPr>
            <a:lvl5pPr marL="2015811" indent="0">
              <a:buNone/>
              <a:defRPr sz="2204"/>
            </a:lvl5pPr>
            <a:lvl6pPr marL="2519764" indent="0">
              <a:buNone/>
              <a:defRPr sz="2204"/>
            </a:lvl6pPr>
            <a:lvl7pPr marL="3023717" indent="0">
              <a:buNone/>
              <a:defRPr sz="2204"/>
            </a:lvl7pPr>
            <a:lvl8pPr marL="3527669" indent="0">
              <a:buNone/>
              <a:defRPr sz="2204"/>
            </a:lvl8pPr>
            <a:lvl9pPr marL="4031623" indent="0">
              <a:buNone/>
              <a:defRPr sz="2204"/>
            </a:lvl9pPr>
          </a:lstStyle>
          <a:p>
            <a:endParaRPr lang="sv-SE"/>
          </a:p>
        </p:txBody>
      </p:sp>
      <p:sp>
        <p:nvSpPr>
          <p:cNvPr id="4" name="Platshållare för text 3">
            <a:extLst>
              <a:ext uri="{FF2B5EF4-FFF2-40B4-BE49-F238E27FC236}">
                <a16:creationId xmlns:a16="http://schemas.microsoft.com/office/drawing/2014/main" id="{1CF126DA-218D-FA4A-97B5-5FD139243DC2}"/>
              </a:ext>
            </a:extLst>
          </p:cNvPr>
          <p:cNvSpPr>
            <a:spLocks noGrp="1"/>
          </p:cNvSpPr>
          <p:nvPr>
            <p:ph type="body" sz="half" idx="2"/>
          </p:nvPr>
        </p:nvSpPr>
        <p:spPr>
          <a:xfrm>
            <a:off x="925736" y="2268856"/>
            <a:ext cx="4334677" cy="4203335"/>
          </a:xfrm>
        </p:spPr>
        <p:txBody>
          <a:bodyPr/>
          <a:lstStyle>
            <a:lvl1pPr marL="0" indent="0">
              <a:buNone/>
              <a:defRPr sz="1763"/>
            </a:lvl1pPr>
            <a:lvl2pPr marL="503952" indent="0">
              <a:buNone/>
              <a:defRPr sz="1543"/>
            </a:lvl2pPr>
            <a:lvl3pPr marL="1007906" indent="0">
              <a:buNone/>
              <a:defRPr sz="1322"/>
            </a:lvl3pPr>
            <a:lvl4pPr marL="1511858" indent="0">
              <a:buNone/>
              <a:defRPr sz="1103"/>
            </a:lvl4pPr>
            <a:lvl5pPr marL="2015811" indent="0">
              <a:buNone/>
              <a:defRPr sz="1103"/>
            </a:lvl5pPr>
            <a:lvl6pPr marL="2519764" indent="0">
              <a:buNone/>
              <a:defRPr sz="1103"/>
            </a:lvl6pPr>
            <a:lvl7pPr marL="3023717" indent="0">
              <a:buNone/>
              <a:defRPr sz="1103"/>
            </a:lvl7pPr>
            <a:lvl8pPr marL="3527669" indent="0">
              <a:buNone/>
              <a:defRPr sz="1103"/>
            </a:lvl8pPr>
            <a:lvl9pPr marL="4031623" indent="0">
              <a:buNone/>
              <a:defRPr sz="1103"/>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3630EF-AA71-3849-AF88-75530FAE98B7}"/>
              </a:ext>
            </a:extLst>
          </p:cNvPr>
          <p:cNvSpPr>
            <a:spLocks noGrp="1"/>
          </p:cNvSpPr>
          <p:nvPr>
            <p:ph type="dt" sz="half" idx="10"/>
          </p:nvPr>
        </p:nvSpPr>
        <p:spPr/>
        <p:txBody>
          <a:bodyPr/>
          <a:lstStyle/>
          <a:p>
            <a:fld id="{5B8BF455-AD0E-4707-9F4B-B61CDC0CA422}" type="datetime1">
              <a:rPr lang="en-US" smtClean="0"/>
              <a:t>11/13/2025</a:t>
            </a:fld>
            <a:endParaRPr lang="en-US"/>
          </a:p>
        </p:txBody>
      </p:sp>
      <p:sp>
        <p:nvSpPr>
          <p:cNvPr id="6" name="Platshållare för sidfot 5">
            <a:extLst>
              <a:ext uri="{FF2B5EF4-FFF2-40B4-BE49-F238E27FC236}">
                <a16:creationId xmlns:a16="http://schemas.microsoft.com/office/drawing/2014/main" id="{6E5E2B22-5C4D-4142-A125-AD9B7089F0F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F1D253F-D04B-474F-A63A-3A392B2A073F}"/>
              </a:ext>
            </a:extLst>
          </p:cNvPr>
          <p:cNvSpPr>
            <a:spLocks noGrp="1"/>
          </p:cNvSpPr>
          <p:nvPr>
            <p:ph type="sldNum" sz="quarter" idx="12"/>
          </p:nvPr>
        </p:nvSpPr>
        <p:spPr/>
        <p:txBody>
          <a:body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32248525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047FB75-AE50-2349-BB92-F48159B3A38C}"/>
              </a:ext>
            </a:extLst>
          </p:cNvPr>
          <p:cNvSpPr>
            <a:spLocks noGrp="1"/>
          </p:cNvSpPr>
          <p:nvPr>
            <p:ph type="title"/>
          </p:nvPr>
        </p:nvSpPr>
        <p:spPr>
          <a:xfrm>
            <a:off x="923985" y="402653"/>
            <a:ext cx="11591806" cy="1461801"/>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61D95-E270-4C45-B179-B7A3AEB5D6F9}"/>
              </a:ext>
            </a:extLst>
          </p:cNvPr>
          <p:cNvSpPr>
            <a:spLocks noGrp="1"/>
          </p:cNvSpPr>
          <p:nvPr>
            <p:ph type="body" idx="1"/>
          </p:nvPr>
        </p:nvSpPr>
        <p:spPr>
          <a:xfrm>
            <a:off x="923985" y="2013260"/>
            <a:ext cx="11591806" cy="479855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A8EBDC8-FA6A-3349-B79C-E2FA03A79398}"/>
              </a:ext>
            </a:extLst>
          </p:cNvPr>
          <p:cNvSpPr>
            <a:spLocks noGrp="1"/>
          </p:cNvSpPr>
          <p:nvPr>
            <p:ph type="dt" sz="half" idx="2"/>
          </p:nvPr>
        </p:nvSpPr>
        <p:spPr>
          <a:xfrm>
            <a:off x="923985" y="7009642"/>
            <a:ext cx="3023949" cy="402652"/>
          </a:xfrm>
          <a:prstGeom prst="rect">
            <a:avLst/>
          </a:prstGeom>
        </p:spPr>
        <p:txBody>
          <a:bodyPr vert="horz" lIns="91440" tIns="45720" rIns="91440" bIns="45720" rtlCol="0" anchor="ctr"/>
          <a:lstStyle>
            <a:lvl1pPr algn="l">
              <a:defRPr sz="1322">
                <a:solidFill>
                  <a:schemeClr val="tx1">
                    <a:tint val="75000"/>
                  </a:schemeClr>
                </a:solidFill>
              </a:defRPr>
            </a:lvl1pPr>
          </a:lstStyle>
          <a:p>
            <a:fld id="{5B8BF455-AD0E-4707-9F4B-B61CDC0CA422}" type="datetime1">
              <a:rPr lang="en-US" smtClean="0"/>
              <a:t>11/13/2025</a:t>
            </a:fld>
            <a:endParaRPr lang="en-US"/>
          </a:p>
        </p:txBody>
      </p:sp>
      <p:sp>
        <p:nvSpPr>
          <p:cNvPr id="5" name="Platshållare för sidfot 4">
            <a:extLst>
              <a:ext uri="{FF2B5EF4-FFF2-40B4-BE49-F238E27FC236}">
                <a16:creationId xmlns:a16="http://schemas.microsoft.com/office/drawing/2014/main" id="{A8CBEDD7-82A6-014F-954A-A44497A5BC68}"/>
              </a:ext>
            </a:extLst>
          </p:cNvPr>
          <p:cNvSpPr>
            <a:spLocks noGrp="1"/>
          </p:cNvSpPr>
          <p:nvPr>
            <p:ph type="ftr" sz="quarter" idx="3"/>
          </p:nvPr>
        </p:nvSpPr>
        <p:spPr>
          <a:xfrm>
            <a:off x="4451926" y="7009642"/>
            <a:ext cx="4535924" cy="402652"/>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F66854F-FBA9-4842-A6C6-DE450B7595BD}"/>
              </a:ext>
            </a:extLst>
          </p:cNvPr>
          <p:cNvSpPr>
            <a:spLocks noGrp="1"/>
          </p:cNvSpPr>
          <p:nvPr>
            <p:ph type="sldNum" sz="quarter" idx="4"/>
          </p:nvPr>
        </p:nvSpPr>
        <p:spPr>
          <a:xfrm>
            <a:off x="9491842" y="7009642"/>
            <a:ext cx="3023949" cy="402652"/>
          </a:xfrm>
          <a:prstGeom prst="rect">
            <a:avLst/>
          </a:prstGeom>
        </p:spPr>
        <p:txBody>
          <a:bodyPr vert="horz" lIns="91440" tIns="45720" rIns="91440" bIns="45720" rtlCol="0" anchor="ctr"/>
          <a:lstStyle>
            <a:lvl1pPr algn="r">
              <a:defRPr sz="1322">
                <a:solidFill>
                  <a:schemeClr val="tx1">
                    <a:tint val="75000"/>
                  </a:schemeClr>
                </a:solidFill>
              </a:defRPr>
            </a:lvl1pPr>
          </a:lstStyle>
          <a:p>
            <a:pPr marL="38085">
              <a:spcBef>
                <a:spcPts val="60"/>
              </a:spcBef>
            </a:pPr>
            <a:fld id="{81D60167-4931-47E6-BA6A-407CBD079E47}" type="slidenum">
              <a:rPr lang="sv-SE" spc="15" smtClean="0"/>
              <a:pPr marL="38085">
                <a:spcBef>
                  <a:spcPts val="60"/>
                </a:spcBef>
              </a:pPr>
              <a:t>‹#›</a:t>
            </a:fld>
            <a:r>
              <a:rPr lang="sv-SE" spc="-85"/>
              <a:t> </a:t>
            </a:r>
          </a:p>
        </p:txBody>
      </p:sp>
    </p:spTree>
    <p:extLst>
      <p:ext uri="{BB962C8B-B14F-4D97-AF65-F5344CB8AC3E}">
        <p14:creationId xmlns:p14="http://schemas.microsoft.com/office/powerpoint/2010/main" val="415308184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hdr="0" ftr="0" dt="0"/>
  <p:txStyles>
    <p:titleStyle>
      <a:lvl1pPr algn="l" defTabSz="1008309"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077" indent="-252077" algn="l" defTabSz="1008309"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232" indent="-252077" algn="l" defTabSz="1008309"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386" indent="-252077" algn="l" defTabSz="1008309"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541"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695"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sv-SE"/>
      </a:defPPr>
      <a:lvl1pPr marL="0" algn="l" defTabSz="1008309" rtl="0" eaLnBrk="1" latinLnBrk="0" hangingPunct="1">
        <a:defRPr sz="1985" kern="1200">
          <a:solidFill>
            <a:schemeClr val="tx1"/>
          </a:solidFill>
          <a:latin typeface="+mn-lt"/>
          <a:ea typeface="+mn-ea"/>
          <a:cs typeface="+mn-cs"/>
        </a:defRPr>
      </a:lvl1pPr>
      <a:lvl2pPr marL="504154" algn="l" defTabSz="1008309" rtl="0" eaLnBrk="1" latinLnBrk="0" hangingPunct="1">
        <a:defRPr sz="1985" kern="1200">
          <a:solidFill>
            <a:schemeClr val="tx1"/>
          </a:solidFill>
          <a:latin typeface="+mn-lt"/>
          <a:ea typeface="+mn-ea"/>
          <a:cs typeface="+mn-cs"/>
        </a:defRPr>
      </a:lvl2pPr>
      <a:lvl3pPr marL="1008309" algn="l" defTabSz="1008309" rtl="0" eaLnBrk="1" latinLnBrk="0" hangingPunct="1">
        <a:defRPr sz="1985" kern="1200">
          <a:solidFill>
            <a:schemeClr val="tx1"/>
          </a:solidFill>
          <a:latin typeface="+mn-lt"/>
          <a:ea typeface="+mn-ea"/>
          <a:cs typeface="+mn-cs"/>
        </a:defRPr>
      </a:lvl3pPr>
      <a:lvl4pPr marL="1512463" algn="l" defTabSz="1008309" rtl="0" eaLnBrk="1" latinLnBrk="0" hangingPunct="1">
        <a:defRPr sz="1985" kern="1200">
          <a:solidFill>
            <a:schemeClr val="tx1"/>
          </a:solidFill>
          <a:latin typeface="+mn-lt"/>
          <a:ea typeface="+mn-ea"/>
          <a:cs typeface="+mn-cs"/>
        </a:defRPr>
      </a:lvl4pPr>
      <a:lvl5pPr marL="2016618" algn="l" defTabSz="1008309" rtl="0" eaLnBrk="1" latinLnBrk="0" hangingPunct="1">
        <a:defRPr sz="1985" kern="1200">
          <a:solidFill>
            <a:schemeClr val="tx1"/>
          </a:solidFill>
          <a:latin typeface="+mn-lt"/>
          <a:ea typeface="+mn-ea"/>
          <a:cs typeface="+mn-cs"/>
        </a:defRPr>
      </a:lvl5pPr>
      <a:lvl6pPr marL="2520772" algn="l" defTabSz="1008309" rtl="0" eaLnBrk="1" latinLnBrk="0" hangingPunct="1">
        <a:defRPr sz="1985" kern="1200">
          <a:solidFill>
            <a:schemeClr val="tx1"/>
          </a:solidFill>
          <a:latin typeface="+mn-lt"/>
          <a:ea typeface="+mn-ea"/>
          <a:cs typeface="+mn-cs"/>
        </a:defRPr>
      </a:lvl6pPr>
      <a:lvl7pPr marL="3024927" algn="l" defTabSz="1008309" rtl="0" eaLnBrk="1" latinLnBrk="0" hangingPunct="1">
        <a:defRPr sz="1985" kern="1200">
          <a:solidFill>
            <a:schemeClr val="tx1"/>
          </a:solidFill>
          <a:latin typeface="+mn-lt"/>
          <a:ea typeface="+mn-ea"/>
          <a:cs typeface="+mn-cs"/>
        </a:defRPr>
      </a:lvl7pPr>
      <a:lvl8pPr marL="3529081" algn="l" defTabSz="1008309" rtl="0" eaLnBrk="1" latinLnBrk="0" hangingPunct="1">
        <a:defRPr sz="1985" kern="1200">
          <a:solidFill>
            <a:schemeClr val="tx1"/>
          </a:solidFill>
          <a:latin typeface="+mn-lt"/>
          <a:ea typeface="+mn-ea"/>
          <a:cs typeface="+mn-cs"/>
        </a:defRPr>
      </a:lvl8pPr>
      <a:lvl9pPr marL="4033236" algn="l" defTabSz="1008309"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midagroup.com/"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79" y="0"/>
            <a:ext cx="13436416"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ubrik 3">
            <a:extLst>
              <a:ext uri="{FF2B5EF4-FFF2-40B4-BE49-F238E27FC236}">
                <a16:creationId xmlns:a16="http://schemas.microsoft.com/office/drawing/2014/main" id="{B11C1A03-2C72-E40C-7236-8E6E428DF8F9}"/>
              </a:ext>
            </a:extLst>
          </p:cNvPr>
          <p:cNvSpPr txBox="1">
            <a:spLocks/>
          </p:cNvSpPr>
          <p:nvPr/>
        </p:nvSpPr>
        <p:spPr>
          <a:xfrm>
            <a:off x="408433" y="5416368"/>
            <a:ext cx="6819681" cy="634355"/>
          </a:xfrm>
          <a:prstGeom prst="rect">
            <a:avLst/>
          </a:prstGeom>
        </p:spPr>
        <p:txBody>
          <a:bodyPr vert="horz" lIns="91408" tIns="45704" rIns="91408" bIns="45704" rtlCol="0" anchor="t">
            <a:noAutofit/>
          </a:bodyPr>
          <a:lstStyle>
            <a:lvl1pPr algn="l" defTabSz="1008309" rtl="0" eaLnBrk="1" latinLnBrk="0" hangingPunct="1">
              <a:lnSpc>
                <a:spcPts val="4386"/>
              </a:lnSpc>
              <a:spcBef>
                <a:spcPct val="0"/>
              </a:spcBef>
              <a:buNone/>
              <a:defRPr sz="2807" b="0" i="0" kern="1200">
                <a:solidFill>
                  <a:schemeClr val="tx1"/>
                </a:solidFill>
                <a:latin typeface="+mn-lt"/>
                <a:ea typeface="Open Sans Semibold" charset="0"/>
                <a:cs typeface="Open Sans Semibold" charset="0"/>
              </a:defRPr>
            </a:lvl1pPr>
          </a:lstStyle>
          <a:p>
            <a:pPr>
              <a:lnSpc>
                <a:spcPct val="90000"/>
              </a:lnSpc>
            </a:pPr>
            <a:r>
              <a:rPr lang="en-US" sz="2800" b="1" dirty="0" err="1">
                <a:latin typeface="Arial"/>
                <a:ea typeface="+mj-ea"/>
                <a:cs typeface="Arial"/>
              </a:rPr>
              <a:t>Delårsrapport</a:t>
            </a:r>
            <a:r>
              <a:rPr lang="en-US" sz="2800" b="1" dirty="0">
                <a:latin typeface="Arial"/>
                <a:ea typeface="+mj-ea"/>
                <a:cs typeface="Arial"/>
              </a:rPr>
              <a:t> för </a:t>
            </a:r>
            <a:r>
              <a:rPr lang="en-US" sz="2800" b="1" dirty="0" err="1">
                <a:latin typeface="Arial"/>
                <a:ea typeface="+mj-ea"/>
                <a:cs typeface="Arial"/>
              </a:rPr>
              <a:t>tredje</a:t>
            </a:r>
            <a:r>
              <a:rPr lang="en-US" sz="2800" b="1" dirty="0">
                <a:latin typeface="Arial"/>
                <a:ea typeface="+mj-ea"/>
                <a:cs typeface="Arial"/>
              </a:rPr>
              <a:t> </a:t>
            </a:r>
            <a:r>
              <a:rPr lang="en-US" sz="2800" b="1" dirty="0" err="1">
                <a:latin typeface="Arial"/>
                <a:ea typeface="+mj-ea"/>
                <a:cs typeface="Arial"/>
              </a:rPr>
              <a:t>kvartalet</a:t>
            </a:r>
            <a:r>
              <a:rPr lang="en-US" sz="2800" b="1" dirty="0">
                <a:latin typeface="Arial"/>
                <a:ea typeface="+mj-ea"/>
                <a:cs typeface="Arial"/>
              </a:rPr>
              <a:t> 2025</a:t>
            </a:r>
          </a:p>
        </p:txBody>
      </p:sp>
      <p:sp>
        <p:nvSpPr>
          <p:cNvPr id="11" name="Platshållare för text 5">
            <a:extLst>
              <a:ext uri="{FF2B5EF4-FFF2-40B4-BE49-F238E27FC236}">
                <a16:creationId xmlns:a16="http://schemas.microsoft.com/office/drawing/2014/main" id="{CABFC81C-CC85-BA62-B24C-032E3B141040}"/>
              </a:ext>
            </a:extLst>
          </p:cNvPr>
          <p:cNvSpPr txBox="1">
            <a:spLocks/>
          </p:cNvSpPr>
          <p:nvPr/>
        </p:nvSpPr>
        <p:spPr>
          <a:xfrm>
            <a:off x="408433" y="5866324"/>
            <a:ext cx="5792322" cy="368798"/>
          </a:xfrm>
          <a:prstGeom prst="rect">
            <a:avLst/>
          </a:prstGeom>
        </p:spPr>
        <p:txBody>
          <a:bodyPr vert="horz" lIns="91408" tIns="45704" rIns="91408" bIns="45704" rtlCol="0" anchor="b">
            <a:noAutofit/>
          </a:bodyPr>
          <a:lstStyle>
            <a:lvl1pPr marL="0" indent="0" algn="l" defTabSz="1008309" rtl="0" eaLnBrk="1" latinLnBrk="0" hangingPunct="1">
              <a:lnSpc>
                <a:spcPct val="90000"/>
              </a:lnSpc>
              <a:spcBef>
                <a:spcPts val="1103"/>
              </a:spcBef>
              <a:buFont typeface="Arial" panose="020B0604020202020204" pitchFamily="34" charset="0"/>
              <a:buNone/>
              <a:defRPr sz="3088" b="1" kern="1200">
                <a:solidFill>
                  <a:schemeClr val="tx1"/>
                </a:solidFill>
                <a:latin typeface="+mn-lt"/>
                <a:ea typeface="+mn-ea"/>
                <a:cs typeface="+mn-cs"/>
              </a:defRPr>
            </a:lvl1pPr>
            <a:lvl2pPr marL="756232" indent="-252077" algn="l" defTabSz="1008309"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386" indent="-252077" algn="l" defTabSz="1008309"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541"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695"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spcBef>
                <a:spcPts val="1000"/>
              </a:spcBef>
            </a:pPr>
            <a:r>
              <a:rPr lang="en-US" sz="2400" b="0" dirty="0">
                <a:latin typeface="Arial" panose="020B0604020202020204" pitchFamily="34" charset="0"/>
                <a:cs typeface="Arial" panose="020B0604020202020204" pitchFamily="34" charset="0"/>
              </a:rPr>
              <a:t>13 </a:t>
            </a:r>
            <a:r>
              <a:rPr lang="en-US" sz="2400" b="0" dirty="0" err="1">
                <a:latin typeface="Arial" panose="020B0604020202020204" pitchFamily="34" charset="0"/>
                <a:cs typeface="Arial" panose="020B0604020202020204" pitchFamily="34" charset="0"/>
              </a:rPr>
              <a:t>november</a:t>
            </a:r>
            <a:r>
              <a:rPr lang="en-US" sz="2400" b="0" dirty="0">
                <a:latin typeface="Arial" panose="020B0604020202020204" pitchFamily="34" charset="0"/>
                <a:cs typeface="Arial" panose="020B0604020202020204" pitchFamily="34" charset="0"/>
              </a:rPr>
              <a:t> 2025</a:t>
            </a:r>
          </a:p>
        </p:txBody>
      </p:sp>
      <p:pic>
        <p:nvPicPr>
          <p:cNvPr id="20" name="Picture 19" descr="A close up of a logo&#10;&#10;AI-generated content may be incorrect.">
            <a:extLst>
              <a:ext uri="{FF2B5EF4-FFF2-40B4-BE49-F238E27FC236}">
                <a16:creationId xmlns:a16="http://schemas.microsoft.com/office/drawing/2014/main" id="{3023D67F-4569-BD11-ACC3-E187B82E6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334" y="790797"/>
            <a:ext cx="5657421" cy="1643212"/>
          </a:xfrm>
          <a:prstGeom prst="rect">
            <a:avLst/>
          </a:prstGeom>
        </p:spPr>
      </p:pic>
      <p:pic>
        <p:nvPicPr>
          <p:cNvPr id="7" name="Bildobjekt 6">
            <a:extLst>
              <a:ext uri="{FF2B5EF4-FFF2-40B4-BE49-F238E27FC236}">
                <a16:creationId xmlns:a16="http://schemas.microsoft.com/office/drawing/2014/main" id="{A6623312-D268-650B-0585-62A8F5AB47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24057" y="39732"/>
            <a:ext cx="6014039" cy="7523118"/>
          </a:xfrm>
          <a:prstGeom prst="rect">
            <a:avLst/>
          </a:prstGeom>
        </p:spPr>
      </p:pic>
    </p:spTree>
    <p:extLst>
      <p:ext uri="{BB962C8B-B14F-4D97-AF65-F5344CB8AC3E}">
        <p14:creationId xmlns:p14="http://schemas.microsoft.com/office/powerpoint/2010/main" val="164595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90340" y="1100757"/>
            <a:ext cx="12238463" cy="6263449"/>
          </a:xfrm>
          <a:prstGeom prst="rect">
            <a:avLst/>
          </a:prstGeom>
        </p:spPr>
        <p:txBody>
          <a:bodyPr vert="horz" wrap="square" lIns="0" tIns="25391" rIns="0" bIns="0" numCol="3" spcCol="540000" rtlCol="0">
            <a:noAutofit/>
          </a:bodyPr>
          <a:lstStyle/>
          <a:p>
            <a:pPr>
              <a:spcAft>
                <a:spcPts val="1006"/>
              </a:spcAft>
            </a:pPr>
            <a:r>
              <a:rPr lang="sv-SE" sz="1200" b="1" dirty="0">
                <a:latin typeface="Arial" panose="020B0604020202020204" pitchFamily="34" charset="0"/>
                <a:cs typeface="Arial" panose="020B0604020202020204" pitchFamily="34" charset="0"/>
              </a:rPr>
              <a:t>LIKVIDITET OCH FINANSIERING</a:t>
            </a:r>
            <a:br>
              <a:rPr lang="sv-SE" sz="1200" b="1" dirty="0">
                <a:latin typeface="Arial" panose="020B0604020202020204" pitchFamily="34" charset="0"/>
                <a:cs typeface="Arial" panose="020B0604020202020204" pitchFamily="34" charset="0"/>
              </a:rPr>
            </a:br>
            <a:r>
              <a:rPr lang="sv-SE" sz="1050" spc="-15" dirty="0" err="1">
                <a:latin typeface="Arial" panose="020B0604020202020204" pitchFamily="34" charset="0"/>
                <a:cs typeface="Arial" panose="020B0604020202020204" pitchFamily="34" charset="0"/>
              </a:rPr>
              <a:t>Umidas</a:t>
            </a:r>
            <a:r>
              <a:rPr lang="sv-SE" sz="1050" spc="-15" dirty="0">
                <a:latin typeface="Arial" panose="020B0604020202020204" pitchFamily="34" charset="0"/>
                <a:cs typeface="Arial" panose="020B0604020202020204" pitchFamily="34" charset="0"/>
              </a:rPr>
              <a:t> banktillgodohavanden uppgick den 30 september 2025 till 2 802 KSEK (6 208 KSEK).</a:t>
            </a:r>
            <a:r>
              <a:rPr lang="sv-SE" sz="1050" spc="-15" dirty="0">
                <a:solidFill>
                  <a:srgbClr val="FF0000"/>
                </a:solidFill>
                <a:latin typeface="Arial" panose="020B0604020202020204" pitchFamily="34" charset="0"/>
                <a:cs typeface="Arial" panose="020B0604020202020204" pitchFamily="34" charset="0"/>
              </a:rPr>
              <a:t> </a:t>
            </a:r>
          </a:p>
          <a:p>
            <a:pPr>
              <a:spcAft>
                <a:spcPts val="1006"/>
              </a:spcAft>
            </a:pPr>
            <a:r>
              <a:rPr lang="sv-SE" sz="1050" spc="-15" dirty="0">
                <a:latin typeface="Arial" panose="020B0604020202020204" pitchFamily="34" charset="0"/>
                <a:cs typeface="Arial" panose="020B0604020202020204" pitchFamily="34" charset="0"/>
              </a:rPr>
              <a:t>Bolaget har under kvartalet betalat totalt 534 KSEK i amorteringar och räntekostnader till DBT, en minskning med 321 KSEK från samma kvartal 2024 (855 KSEK). </a:t>
            </a:r>
          </a:p>
          <a:p>
            <a:pPr>
              <a:spcAft>
                <a:spcPts val="1006"/>
              </a:spcAft>
            </a:pPr>
            <a:r>
              <a:rPr lang="sv-SE" sz="1050" spc="-15" dirty="0">
                <a:latin typeface="Arial" panose="020B0604020202020204" pitchFamily="34" charset="0"/>
                <a:cs typeface="Arial" panose="020B0604020202020204" pitchFamily="34" charset="0"/>
              </a:rPr>
              <a:t>Koncernen har under kvartalet återbetalat 1 250 KSEK i anstånd, räntor och anståndsavgifter.</a:t>
            </a:r>
          </a:p>
          <a:p>
            <a:pPr>
              <a:spcAft>
                <a:spcPts val="1006"/>
              </a:spcAft>
            </a:pPr>
            <a:r>
              <a:rPr lang="sv-SE" sz="1200" b="1" dirty="0">
                <a:latin typeface="Arial" panose="020B0604020202020204" pitchFamily="34" charset="0"/>
                <a:cs typeface="Arial" panose="020B0604020202020204" pitchFamily="34" charset="0"/>
              </a:rPr>
              <a:t>INVESTERINGAR</a:t>
            </a:r>
            <a:br>
              <a:rPr lang="sv-SE" sz="1200" spc="-15" dirty="0">
                <a:latin typeface="Arial" panose="020B0604020202020204" pitchFamily="34" charset="0"/>
                <a:cs typeface="Arial" panose="020B0604020202020204" pitchFamily="34" charset="0"/>
              </a:rPr>
            </a:br>
            <a:r>
              <a:rPr lang="sv-SE" sz="1050" spc="-20" dirty="0">
                <a:latin typeface="Arial" panose="020B0604020202020204" pitchFamily="34" charset="0"/>
                <a:cs typeface="Arial" panose="020B0604020202020204" pitchFamily="34" charset="0"/>
              </a:rPr>
              <a:t>Bolaget har inte investeringar under kvartalet.</a:t>
            </a:r>
          </a:p>
          <a:p>
            <a:pPr>
              <a:spcAft>
                <a:spcPts val="1006"/>
              </a:spcAft>
            </a:pPr>
            <a:endParaRPr lang="sv-SE" sz="1200" spc="-15" dirty="0">
              <a:latin typeface="Arial" panose="020B0604020202020204" pitchFamily="34" charset="0"/>
              <a:cs typeface="Arial" panose="020B0604020202020204" pitchFamily="34" charset="0"/>
            </a:endParaRPr>
          </a:p>
          <a:p>
            <a:pPr>
              <a:spcAft>
                <a:spcPts val="1006"/>
              </a:spcAft>
            </a:pPr>
            <a:r>
              <a:rPr lang="sv-SE" sz="1200" b="1" spc="-20" dirty="0">
                <a:latin typeface="Arial" panose="020B0604020202020204" pitchFamily="34" charset="0"/>
                <a:cs typeface="Arial" panose="020B0604020202020204" pitchFamily="34" charset="0"/>
              </a:rPr>
              <a:t>AVSKRIVNINGAR</a:t>
            </a:r>
          </a:p>
          <a:p>
            <a:pPr marR="5078">
              <a:spcAft>
                <a:spcPts val="800"/>
              </a:spcAft>
            </a:pPr>
            <a:r>
              <a:rPr lang="sv-SE" sz="1050" spc="-20" dirty="0">
                <a:latin typeface="Arial" panose="020B0604020202020204" pitchFamily="34" charset="0"/>
                <a:cs typeface="Arial" panose="020B0604020202020204" pitchFamily="34" charset="0"/>
              </a:rPr>
              <a:t>I samband med förvärvet av Ekobyggeriet har Umida Brands påbörjat avskrivning av varumärket linjärt över en period om fem år. Avskrivningen för Ekobryggeriet uppgår till 184 KSEK på månadsbasis. Övriga avskrivningarna avser Goodwill i förvärvade bolag Brands for Fans Sweden AB, THBC AB, Götene Vin &amp; Spritfabrik Holding AB och Vinfabriken AB till ett värde av 313 KSEK för kvartalet. Övriga avskrivningar är webbshopen i Brands for Fans till ett värde av 56 KSEK per månad och nytt kontor/inventarier 6 KSEK per månad.</a:t>
            </a:r>
            <a:endParaRPr lang="sv-SE" sz="1200" b="1" spc="-20" dirty="0">
              <a:latin typeface="Arial" panose="020B0604020202020204" pitchFamily="34" charset="0"/>
              <a:cs typeface="Arial" panose="020B0604020202020204" pitchFamily="34" charset="0"/>
            </a:endParaRPr>
          </a:p>
          <a:p>
            <a:pPr marL="12695">
              <a:spcBef>
                <a:spcPts val="200"/>
              </a:spcBef>
            </a:pPr>
            <a:r>
              <a:rPr lang="sv-SE" sz="1200" b="1" spc="-20" dirty="0">
                <a:latin typeface="Arial" panose="020B0604020202020204" pitchFamily="34" charset="0"/>
                <a:cs typeface="Arial" panose="020B0604020202020204" pitchFamily="34" charset="0"/>
              </a:rPr>
              <a:t>EGET KAPITAL</a:t>
            </a:r>
          </a:p>
          <a:p>
            <a:pPr marR="5078">
              <a:spcAft>
                <a:spcPts val="800"/>
              </a:spcAft>
            </a:pPr>
            <a:r>
              <a:rPr lang="sv-SE" sz="1050" spc="-20" dirty="0">
                <a:latin typeface="Arial" panose="020B0604020202020204" pitchFamily="34" charset="0"/>
                <a:cs typeface="Arial" panose="020B0604020202020204" pitchFamily="34" charset="0"/>
              </a:rPr>
              <a:t>Per den 30 september 2025 uppgick koncernens egna kapital till 9 010 KSEK ( 3 787 KSEK) </a:t>
            </a:r>
          </a:p>
          <a:p>
            <a:pPr marR="5078">
              <a:spcAft>
                <a:spcPts val="800"/>
              </a:spcAft>
            </a:pPr>
            <a:r>
              <a:rPr lang="sv-SE" sz="1050" spc="-20" dirty="0" err="1">
                <a:latin typeface="Arial" panose="020B0604020202020204" pitchFamily="34" charset="0"/>
                <a:cs typeface="Arial" panose="020B0604020202020204" pitchFamily="34" charset="0"/>
              </a:rPr>
              <a:t>Umidas</a:t>
            </a:r>
            <a:r>
              <a:rPr lang="sv-SE" sz="1050" spc="-20" dirty="0">
                <a:latin typeface="Arial" panose="020B0604020202020204" pitchFamily="34" charset="0"/>
                <a:cs typeface="Arial" panose="020B0604020202020204" pitchFamily="34" charset="0"/>
              </a:rPr>
              <a:t> soliditet uppgick den 30 september 2025 till 18 procent (6 procent).</a:t>
            </a:r>
          </a:p>
          <a:p>
            <a:pPr marR="5078">
              <a:spcAft>
                <a:spcPts val="800"/>
              </a:spcAft>
            </a:pPr>
            <a:endParaRPr lang="sv-SE" sz="1050" spc="-20" dirty="0">
              <a:latin typeface="Arial" panose="020B0604020202020204" pitchFamily="34" charset="0"/>
              <a:cs typeface="Arial" panose="020B0604020202020204" pitchFamily="34" charset="0"/>
            </a:endParaRPr>
          </a:p>
          <a:p>
            <a:pPr marR="5078">
              <a:spcAft>
                <a:spcPts val="800"/>
              </a:spcAft>
            </a:pPr>
            <a:endParaRPr lang="sv-SE" sz="1050" spc="-20" dirty="0">
              <a:latin typeface="Arial" panose="020B0604020202020204" pitchFamily="34" charset="0"/>
              <a:cs typeface="Arial" panose="020B0604020202020204" pitchFamily="34" charset="0"/>
            </a:endParaRPr>
          </a:p>
          <a:p>
            <a:pPr marR="5078">
              <a:spcAft>
                <a:spcPts val="800"/>
              </a:spcAft>
            </a:pPr>
            <a:endParaRPr lang="sv-SE" sz="1050" spc="-20" dirty="0">
              <a:latin typeface="Arial" panose="020B0604020202020204" pitchFamily="34" charset="0"/>
              <a:cs typeface="Arial" panose="020B0604020202020204" pitchFamily="34" charset="0"/>
            </a:endParaRPr>
          </a:p>
          <a:p>
            <a:pPr marR="5078">
              <a:spcAft>
                <a:spcPts val="800"/>
              </a:spcAft>
            </a:pPr>
            <a:endParaRPr lang="sv-SE" sz="1050" spc="-20" dirty="0">
              <a:latin typeface="Arial" panose="020B0604020202020204" pitchFamily="34" charset="0"/>
              <a:cs typeface="Arial" panose="020B0604020202020204" pitchFamily="34" charset="0"/>
            </a:endParaRPr>
          </a:p>
          <a:p>
            <a:pPr marL="12695">
              <a:spcBef>
                <a:spcPts val="200"/>
              </a:spcBef>
            </a:pPr>
            <a:endParaRPr lang="sv-SE" sz="1200" b="1" spc="-20" dirty="0">
              <a:latin typeface="Arial" panose="020B0604020202020204" pitchFamily="34" charset="0"/>
              <a:cs typeface="Arial" panose="020B0604020202020204" pitchFamily="34" charset="0"/>
            </a:endParaRPr>
          </a:p>
          <a:p>
            <a:pPr marL="12695">
              <a:spcBef>
                <a:spcPts val="200"/>
              </a:spcBef>
            </a:pPr>
            <a:r>
              <a:rPr lang="sv-SE" sz="1200" b="1" spc="-20" dirty="0">
                <a:latin typeface="Arial" panose="020B0604020202020204" pitchFamily="34" charset="0"/>
                <a:cs typeface="Arial" panose="020B0604020202020204" pitchFamily="34" charset="0"/>
              </a:rPr>
              <a:t>AKTIEN OCH AKTIEÄGARE</a:t>
            </a:r>
          </a:p>
          <a:p>
            <a:pPr>
              <a:spcAft>
                <a:spcPts val="800"/>
              </a:spcAft>
            </a:pPr>
            <a:r>
              <a:rPr lang="sv-SE" sz="1050" spc="-20" dirty="0">
                <a:latin typeface="Arial" panose="020B0604020202020204" pitchFamily="34" charset="0"/>
                <a:cs typeface="Arial" panose="020B0604020202020204" pitchFamily="34" charset="0"/>
              </a:rPr>
              <a:t>Per den 30 september 2025 var aktiekapitalet i Umida fördelat på 44 314 508 aktier (36 697 041 aktier) med ett kvotvärde om SEK 0,30. Aktierna var fördelade på 100 aktier av serie A samt 44 314 408 aktier av serie B. A-aktierna har 10 röster medan B-aktierna har 1 röst. </a:t>
            </a:r>
          </a:p>
          <a:p>
            <a:pPr>
              <a:spcAft>
                <a:spcPts val="800"/>
              </a:spcAft>
            </a:pPr>
            <a:r>
              <a:rPr lang="sv-SE" sz="1050" spc="-20" dirty="0">
                <a:latin typeface="Arial" panose="020B0604020202020204" pitchFamily="34" charset="0"/>
                <a:cs typeface="Arial" panose="020B0604020202020204" pitchFamily="34" charset="0"/>
              </a:rPr>
              <a:t>Aktiens stängningskurs per den 30 september 2025 var 1,42 kr vilket innebär en försämring om 0,05 kronor jämfört med öppningskursen den 1 januari 2025. Bolagets stamaktie av serie B är sedan den 31 januari 2011 upptagen till handel på Spotlight stockmarket, under kortnamnet UMIDA B med ISIN-kod SE0009190788. </a:t>
            </a:r>
          </a:p>
          <a:p>
            <a:pPr marR="5078">
              <a:spcAft>
                <a:spcPts val="800"/>
              </a:spcAft>
            </a:pPr>
            <a:r>
              <a:rPr lang="sv-SE" sz="1050" spc="-20" dirty="0" err="1">
                <a:latin typeface="Arial" panose="020B0604020202020204" pitchFamily="34" charset="0"/>
                <a:cs typeface="Arial" panose="020B0604020202020204" pitchFamily="34" charset="0"/>
              </a:rPr>
              <a:t>Umida</a:t>
            </a:r>
            <a:r>
              <a:rPr lang="sv-SE" sz="1050" spc="-20" dirty="0">
                <a:latin typeface="Arial" panose="020B0604020202020204" pitchFamily="34" charset="0"/>
                <a:cs typeface="Arial" panose="020B0604020202020204" pitchFamily="34" charset="0"/>
              </a:rPr>
              <a:t> har inget avtal om likviditetsgaranti.</a:t>
            </a:r>
          </a:p>
          <a:p>
            <a:pPr marL="12695">
              <a:spcBef>
                <a:spcPts val="200"/>
              </a:spcBef>
            </a:pPr>
            <a:endParaRPr lang="sv-SE" sz="1050" b="1" spc="-20" dirty="0">
              <a:highlight>
                <a:srgbClr val="FFFF00"/>
              </a:highlight>
              <a:latin typeface="Arial" panose="020B0604020202020204" pitchFamily="34" charset="0"/>
              <a:cs typeface="Arial" panose="020B0604020202020204" pitchFamily="34" charset="0"/>
            </a:endParaRPr>
          </a:p>
          <a:p>
            <a:pPr marL="12695">
              <a:spcBef>
                <a:spcPts val="200"/>
              </a:spcBef>
            </a:pPr>
            <a:endParaRPr lang="sv-SE" sz="1200" b="1" dirty="0">
              <a:highlight>
                <a:srgbClr val="FFFF00"/>
              </a:highlight>
              <a:latin typeface="Arial" panose="020B0604020202020204" pitchFamily="34" charset="0"/>
              <a:cs typeface="Arial" panose="020B0604020202020204" pitchFamily="34" charset="0"/>
            </a:endParaRPr>
          </a:p>
          <a:p>
            <a:pPr marL="12695">
              <a:spcBef>
                <a:spcPts val="200"/>
              </a:spcBef>
            </a:pPr>
            <a:endParaRPr lang="sv-SE" sz="1200" b="1" dirty="0">
              <a:highlight>
                <a:srgbClr val="FFFF00"/>
              </a:highlight>
              <a:latin typeface="Arial" panose="020B0604020202020204" pitchFamily="34" charset="0"/>
              <a:cs typeface="Arial" panose="020B0604020202020204" pitchFamily="34" charset="0"/>
            </a:endParaRPr>
          </a:p>
          <a:p>
            <a:pPr marL="12695">
              <a:spcBef>
                <a:spcPts val="200"/>
              </a:spcBef>
            </a:pPr>
            <a:endParaRPr lang="sv-SE" sz="1200" b="1" dirty="0">
              <a:highlight>
                <a:srgbClr val="FFFF00"/>
              </a:highlight>
              <a:latin typeface="Arial" panose="020B0604020202020204" pitchFamily="34" charset="0"/>
              <a:cs typeface="Arial" panose="020B0604020202020204" pitchFamily="34" charset="0"/>
            </a:endParaRPr>
          </a:p>
          <a:p>
            <a:pPr marL="12695">
              <a:spcBef>
                <a:spcPts val="200"/>
              </a:spcBef>
            </a:pPr>
            <a:endParaRPr lang="sv-SE" sz="1200" b="1" dirty="0">
              <a:highlight>
                <a:srgbClr val="FFFF00"/>
              </a:highlight>
              <a:latin typeface="Arial" panose="020B0604020202020204" pitchFamily="34" charset="0"/>
              <a:cs typeface="Arial" panose="020B0604020202020204" pitchFamily="34" charset="0"/>
            </a:endParaRPr>
          </a:p>
          <a:p>
            <a:pPr marL="12695">
              <a:spcBef>
                <a:spcPts val="200"/>
              </a:spcBef>
            </a:pPr>
            <a:endParaRPr lang="sv-SE" sz="1200" b="1" dirty="0">
              <a:highlight>
                <a:srgbClr val="FFFF00"/>
              </a:highlight>
              <a:latin typeface="Arial" panose="020B0604020202020204" pitchFamily="34" charset="0"/>
              <a:cs typeface="Arial" panose="020B0604020202020204" pitchFamily="34" charset="0"/>
            </a:endParaRPr>
          </a:p>
          <a:p>
            <a:pPr marL="12695">
              <a:spcBef>
                <a:spcPts val="200"/>
              </a:spcBef>
            </a:pPr>
            <a:endParaRPr lang="sv-SE" sz="1200" b="1" dirty="0">
              <a:highlight>
                <a:srgbClr val="FFFF00"/>
              </a:highlight>
              <a:latin typeface="Arial" panose="020B0604020202020204" pitchFamily="34" charset="0"/>
              <a:cs typeface="Arial" panose="020B0604020202020204" pitchFamily="34" charset="0"/>
            </a:endParaRPr>
          </a:p>
          <a:p>
            <a:pPr marL="12695">
              <a:spcBef>
                <a:spcPts val="200"/>
              </a:spcBef>
            </a:pPr>
            <a:endParaRPr lang="sv-SE" sz="1200" b="1" dirty="0">
              <a:highlight>
                <a:srgbClr val="FFFF00"/>
              </a:highlight>
              <a:latin typeface="Arial" panose="020B0604020202020204" pitchFamily="34" charset="0"/>
              <a:cs typeface="Arial" panose="020B0604020202020204" pitchFamily="34" charset="0"/>
            </a:endParaRPr>
          </a:p>
          <a:p>
            <a:pPr marL="12695">
              <a:spcBef>
                <a:spcPts val="200"/>
              </a:spcBef>
            </a:pPr>
            <a:endParaRPr lang="sv-SE" sz="1200" b="1" dirty="0">
              <a:highlight>
                <a:srgbClr val="FFFF00"/>
              </a:highlight>
              <a:latin typeface="Arial" panose="020B0604020202020204" pitchFamily="34" charset="0"/>
              <a:cs typeface="Arial" panose="020B0604020202020204" pitchFamily="34" charset="0"/>
            </a:endParaRPr>
          </a:p>
          <a:p>
            <a:pPr marL="12695">
              <a:spcBef>
                <a:spcPts val="200"/>
              </a:spcBef>
            </a:pPr>
            <a:endParaRPr lang="sv-SE" sz="1200" b="1" dirty="0">
              <a:highlight>
                <a:srgbClr val="FFFF00"/>
              </a:highlight>
              <a:latin typeface="Arial" panose="020B0604020202020204" pitchFamily="34" charset="0"/>
              <a:cs typeface="Arial" panose="020B0604020202020204" pitchFamily="34" charset="0"/>
            </a:endParaRPr>
          </a:p>
          <a:p>
            <a:pPr marL="12695">
              <a:spcBef>
                <a:spcPts val="200"/>
              </a:spcBef>
            </a:pPr>
            <a:endParaRPr lang="sv-SE" sz="1200" b="1" dirty="0">
              <a:highlight>
                <a:srgbClr val="FFFF00"/>
              </a:highlight>
              <a:latin typeface="Arial" panose="020B0604020202020204" pitchFamily="34" charset="0"/>
              <a:cs typeface="Arial" panose="020B0604020202020204" pitchFamily="34" charset="0"/>
            </a:endParaRPr>
          </a:p>
          <a:p>
            <a:pPr marL="12695">
              <a:lnSpc>
                <a:spcPts val="120"/>
              </a:lnSpc>
              <a:spcBef>
                <a:spcPts val="200"/>
              </a:spcBef>
            </a:pPr>
            <a:endParaRPr lang="sv-SE" sz="1200" b="1" dirty="0">
              <a:latin typeface="Arial" panose="020B0604020202020204" pitchFamily="34" charset="0"/>
              <a:cs typeface="Arial" panose="020B0604020202020204" pitchFamily="34" charset="0"/>
            </a:endParaRPr>
          </a:p>
          <a:p>
            <a:pPr marL="12695">
              <a:lnSpc>
                <a:spcPts val="120"/>
              </a:lnSpc>
              <a:spcBef>
                <a:spcPts val="200"/>
              </a:spcBef>
            </a:pPr>
            <a:endParaRPr lang="sv-SE" sz="1200" b="1" dirty="0">
              <a:latin typeface="Arial" panose="020B0604020202020204" pitchFamily="34" charset="0"/>
              <a:cs typeface="Arial" panose="020B0604020202020204" pitchFamily="34" charset="0"/>
            </a:endParaRPr>
          </a:p>
          <a:p>
            <a:pPr marL="12695">
              <a:spcBef>
                <a:spcPts val="200"/>
              </a:spcBef>
            </a:pPr>
            <a:endParaRPr lang="sv-SE" sz="1200" b="1" dirty="0">
              <a:latin typeface="Arial" panose="020B0604020202020204" pitchFamily="34" charset="0"/>
              <a:cs typeface="Arial" panose="020B0604020202020204" pitchFamily="34" charset="0"/>
            </a:endParaRPr>
          </a:p>
          <a:p>
            <a:pPr marL="12695">
              <a:spcBef>
                <a:spcPts val="200"/>
              </a:spcBef>
            </a:pPr>
            <a:endParaRPr lang="sv-SE" sz="1200" b="1" dirty="0">
              <a:latin typeface="Arial" panose="020B0604020202020204" pitchFamily="34" charset="0"/>
              <a:cs typeface="Arial" panose="020B0604020202020204" pitchFamily="34" charset="0"/>
            </a:endParaRPr>
          </a:p>
          <a:p>
            <a:pPr marL="12695">
              <a:spcBef>
                <a:spcPts val="200"/>
              </a:spcBef>
            </a:pPr>
            <a:endParaRPr lang="sv-SE" sz="1200" b="1" dirty="0">
              <a:latin typeface="Arial" panose="020B0604020202020204" pitchFamily="34" charset="0"/>
              <a:cs typeface="Arial" panose="020B0604020202020204" pitchFamily="34" charset="0"/>
            </a:endParaRPr>
          </a:p>
          <a:p>
            <a:pPr marL="12695">
              <a:spcBef>
                <a:spcPts val="200"/>
              </a:spcBef>
            </a:pPr>
            <a:endParaRPr lang="sv-SE" sz="1200" b="1" dirty="0">
              <a:latin typeface="Arial" panose="020B0604020202020204" pitchFamily="34" charset="0"/>
              <a:cs typeface="Arial" panose="020B0604020202020204" pitchFamily="34" charset="0"/>
            </a:endParaRPr>
          </a:p>
          <a:p>
            <a:pPr marL="12695">
              <a:spcBef>
                <a:spcPts val="200"/>
              </a:spcBef>
            </a:pPr>
            <a:endParaRPr lang="sv-SE" sz="1200" b="1" dirty="0">
              <a:latin typeface="Arial" panose="020B0604020202020204" pitchFamily="34" charset="0"/>
              <a:cs typeface="Arial" panose="020B0604020202020204" pitchFamily="34" charset="0"/>
            </a:endParaRPr>
          </a:p>
          <a:p>
            <a:pPr marL="12695">
              <a:spcBef>
                <a:spcPts val="200"/>
              </a:spcBef>
            </a:pPr>
            <a:endParaRPr lang="sv-SE" sz="1200" b="1" dirty="0">
              <a:latin typeface="Arial" panose="020B0604020202020204" pitchFamily="34" charset="0"/>
              <a:cs typeface="Arial" panose="020B0604020202020204" pitchFamily="34" charset="0"/>
            </a:endParaRPr>
          </a:p>
          <a:p>
            <a:pPr marL="12695">
              <a:spcBef>
                <a:spcPts val="200"/>
              </a:spcBef>
            </a:pPr>
            <a:endParaRPr lang="sv-SE" sz="1200" b="1" dirty="0">
              <a:latin typeface="Arial" panose="020B0604020202020204" pitchFamily="34" charset="0"/>
              <a:cs typeface="Arial" panose="020B0604020202020204" pitchFamily="34" charset="0"/>
            </a:endParaRPr>
          </a:p>
          <a:p>
            <a:pPr marL="12695">
              <a:spcBef>
                <a:spcPts val="200"/>
              </a:spcBef>
            </a:pPr>
            <a:r>
              <a:rPr lang="sv-SE" sz="1200" b="1" dirty="0">
                <a:latin typeface="Arial" panose="020B0604020202020204" pitchFamily="34" charset="0"/>
                <a:cs typeface="Arial" panose="020B0604020202020204" pitchFamily="34" charset="0"/>
              </a:rPr>
              <a:t>ANSTÄLLDA</a:t>
            </a:r>
            <a:r>
              <a:rPr lang="sv-SE" sz="1200" b="1" dirty="0">
                <a:highlight>
                  <a:srgbClr val="FFFF00"/>
                </a:highlight>
                <a:latin typeface="Arial" panose="020B0604020202020204" pitchFamily="34" charset="0"/>
                <a:cs typeface="Arial" panose="020B0604020202020204" pitchFamily="34" charset="0"/>
              </a:rPr>
              <a:t> </a:t>
            </a:r>
          </a:p>
          <a:p>
            <a:pPr marL="12695">
              <a:spcBef>
                <a:spcPts val="200"/>
              </a:spcBef>
            </a:pPr>
            <a:r>
              <a:rPr lang="sv-SE" sz="1050" spc="-15" dirty="0">
                <a:latin typeface="Arial" panose="020B0604020202020204" pitchFamily="34" charset="0"/>
                <a:cs typeface="Arial" panose="020B0604020202020204" pitchFamily="34" charset="0"/>
              </a:rPr>
              <a:t>Per den 30 september 2025 hade Umida Group 14 (9) anställda.</a:t>
            </a:r>
            <a:br>
              <a:rPr lang="sv-SE" sz="1200" spc="-15" dirty="0">
                <a:highlight>
                  <a:srgbClr val="FFFF00"/>
                </a:highlight>
                <a:latin typeface="Arial" panose="020B0604020202020204" pitchFamily="34" charset="0"/>
                <a:cs typeface="Arial" panose="020B0604020202020204" pitchFamily="34" charset="0"/>
              </a:rPr>
            </a:br>
            <a:endParaRPr lang="sv-SE" sz="1200" b="1" dirty="0">
              <a:latin typeface="Arial" panose="020B0604020202020204" pitchFamily="34" charset="0"/>
              <a:cs typeface="Arial" panose="020B0604020202020204" pitchFamily="34" charset="0"/>
            </a:endParaRPr>
          </a:p>
          <a:p>
            <a:pPr marL="12695">
              <a:spcBef>
                <a:spcPts val="200"/>
              </a:spcBef>
            </a:pPr>
            <a:r>
              <a:rPr lang="sv-SE" sz="1200" b="1" dirty="0">
                <a:latin typeface="Arial" panose="020B0604020202020204" pitchFamily="34" charset="0"/>
                <a:cs typeface="Arial" panose="020B0604020202020204" pitchFamily="34" charset="0"/>
              </a:rPr>
              <a:t>REDOVISNINGSPRINCIPER</a:t>
            </a:r>
          </a:p>
          <a:p>
            <a:pPr marR="5078">
              <a:spcAft>
                <a:spcPts val="800"/>
              </a:spcAft>
            </a:pPr>
            <a:r>
              <a:rPr lang="sv-SE" sz="1050" spc="-15" dirty="0">
                <a:latin typeface="Arial" panose="020B0604020202020204" pitchFamily="34" charset="0"/>
                <a:cs typeface="Arial" panose="020B0604020202020204" pitchFamily="34" charset="0"/>
              </a:rPr>
              <a:t>Rapporten är upprättad i enlighet med BFNAR 2012:1 Årsredovisning och koncernredovisning, K3. Bolagets tillgångar och skulder upptas till anskaffningsvärdet respektive nominellt värde om ej annat framgår. Principerna är oförändrade jämfört med föregående år.</a:t>
            </a:r>
          </a:p>
          <a:p>
            <a:pPr marR="5078">
              <a:spcAft>
                <a:spcPts val="800"/>
              </a:spcAft>
            </a:pPr>
            <a:r>
              <a:rPr lang="sv-SE" sz="1050" spc="-15" dirty="0">
                <a:latin typeface="Arial" panose="020B0604020202020204" pitchFamily="34" charset="0"/>
                <a:cs typeface="Arial" panose="020B0604020202020204" pitchFamily="34" charset="0"/>
              </a:rPr>
              <a:t>Denna rapport har ej varit föremål för översiktlig granskning av bolagets revisor. </a:t>
            </a:r>
          </a:p>
          <a:p>
            <a:pPr>
              <a:lnSpc>
                <a:spcPct val="107000"/>
              </a:lnSpc>
              <a:spcAft>
                <a:spcPts val="1006"/>
              </a:spcAft>
            </a:pPr>
            <a:endParaRPr lang="sv-SE" sz="1000" spc="-15" dirty="0">
              <a:latin typeface="Arial" panose="020B0604020202020204" pitchFamily="34" charset="0"/>
              <a:cs typeface="Arial" panose="020B0604020202020204" pitchFamily="34" charset="0"/>
            </a:endParaRPr>
          </a:p>
          <a:p>
            <a:pPr>
              <a:lnSpc>
                <a:spcPct val="107000"/>
              </a:lnSpc>
              <a:spcAft>
                <a:spcPts val="1006"/>
              </a:spcAft>
            </a:pPr>
            <a:endParaRPr lang="sv-SE" sz="1000" spc="-15" dirty="0">
              <a:latin typeface="Arial" panose="020B0604020202020204" pitchFamily="34" charset="0"/>
              <a:cs typeface="Arial" panose="020B0604020202020204" pitchFamily="34" charset="0"/>
            </a:endParaRPr>
          </a:p>
        </p:txBody>
      </p:sp>
      <p:sp>
        <p:nvSpPr>
          <p:cNvPr id="18" name="Platshållare för bildnummer 2">
            <a:extLst>
              <a:ext uri="{FF2B5EF4-FFF2-40B4-BE49-F238E27FC236}">
                <a16:creationId xmlns:a16="http://schemas.microsoft.com/office/drawing/2014/main" id="{CD6BEA1F-C397-A748-9054-F64ADB08689D}"/>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10</a:t>
            </a:fld>
            <a:r>
              <a:rPr lang="sv-SE" b="1" spc="-85">
                <a:solidFill>
                  <a:schemeClr val="tx1"/>
                </a:solidFill>
                <a:latin typeface="Arial" panose="020B0604020202020204" pitchFamily="34" charset="0"/>
                <a:cs typeface="Arial" panose="020B0604020202020204" pitchFamily="34" charset="0"/>
              </a:rPr>
              <a:t> </a:t>
            </a:r>
          </a:p>
        </p:txBody>
      </p:sp>
      <p:pic>
        <p:nvPicPr>
          <p:cNvPr id="11" name="Bildobjekt 6">
            <a:extLst>
              <a:ext uri="{FF2B5EF4-FFF2-40B4-BE49-F238E27FC236}">
                <a16:creationId xmlns:a16="http://schemas.microsoft.com/office/drawing/2014/main" id="{F7CB826C-44BB-2745-9270-AEC3032DB268}"/>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4" name="Rektangel 13">
            <a:extLst>
              <a:ext uri="{FF2B5EF4-FFF2-40B4-BE49-F238E27FC236}">
                <a16:creationId xmlns:a16="http://schemas.microsoft.com/office/drawing/2014/main" id="{840AB228-FF2D-6248-8E31-1D9FA063329B}"/>
              </a:ext>
            </a:extLst>
          </p:cNvPr>
          <p:cNvSpPr/>
          <p:nvPr/>
        </p:nvSpPr>
        <p:spPr>
          <a:xfrm>
            <a:off x="497424" y="325110"/>
            <a:ext cx="5812954" cy="399968"/>
          </a:xfrm>
          <a:prstGeom prst="rect">
            <a:avLst/>
          </a:prstGeom>
        </p:spPr>
        <p:txBody>
          <a:bodyPr wrap="square">
            <a:spAutoFit/>
          </a:bodyPr>
          <a:lstStyle/>
          <a:p>
            <a:r>
              <a:rPr lang="en-GB" sz="1999" b="1" dirty="0" err="1">
                <a:latin typeface="Arial" panose="020B0604020202020204" pitchFamily="34" charset="0"/>
                <a:cs typeface="Arial" panose="020B0604020202020204" pitchFamily="34" charset="0"/>
              </a:rPr>
              <a:t>FINANSIELL</a:t>
            </a:r>
            <a:r>
              <a:rPr lang="en-GB" sz="1999" b="1" dirty="0">
                <a:latin typeface="Arial" panose="020B0604020202020204" pitchFamily="34" charset="0"/>
                <a:cs typeface="Arial" panose="020B0604020202020204" pitchFamily="34" charset="0"/>
              </a:rPr>
              <a:t> </a:t>
            </a:r>
            <a:r>
              <a:rPr lang="en-GB" sz="1999" b="1" dirty="0" err="1">
                <a:latin typeface="Arial" panose="020B0604020202020204" pitchFamily="34" charset="0"/>
                <a:cs typeface="Arial" panose="020B0604020202020204" pitchFamily="34" charset="0"/>
              </a:rPr>
              <a:t>ÖVERSIKT</a:t>
            </a:r>
            <a:endParaRPr lang="x-none" sz="1999" b="1" dirty="0">
              <a:latin typeface="Arial" panose="020B0604020202020204" pitchFamily="34" charset="0"/>
              <a:cs typeface="Arial" panose="020B0604020202020204" pitchFamily="34" charset="0"/>
            </a:endParaRPr>
          </a:p>
        </p:txBody>
      </p:sp>
      <p:sp>
        <p:nvSpPr>
          <p:cNvPr id="15" name="object 8">
            <a:extLst>
              <a:ext uri="{FF2B5EF4-FFF2-40B4-BE49-F238E27FC236}">
                <a16:creationId xmlns:a16="http://schemas.microsoft.com/office/drawing/2014/main" id="{3BFB95D9-C083-4779-F3E5-C68B6C4CDF02}"/>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7" name="object 2">
            <a:extLst>
              <a:ext uri="{FF2B5EF4-FFF2-40B4-BE49-F238E27FC236}">
                <a16:creationId xmlns:a16="http://schemas.microsoft.com/office/drawing/2014/main" id="{FA9118F3-417B-C29B-02E0-592E54B52374}"/>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graphicFrame>
        <p:nvGraphicFramePr>
          <p:cNvPr id="6" name="Diagram 5">
            <a:extLst>
              <a:ext uri="{FF2B5EF4-FFF2-40B4-BE49-F238E27FC236}">
                <a16:creationId xmlns:a16="http://schemas.microsoft.com/office/drawing/2014/main" id="{A147FDEB-701E-A90F-24BA-2AF85D9D2227}"/>
              </a:ext>
              <a:ext uri="{147F2762-F138-4A5C-976F-8EAC2B608ADB}">
                <a16:predDERef xmlns:a16="http://schemas.microsoft.com/office/drawing/2014/main" pred="{814D5FE4-9559-470E-8211-E2477FEC7E4C}"/>
              </a:ext>
            </a:extLst>
          </p:cNvPr>
          <p:cNvGraphicFramePr>
            <a:graphicFrameLocks/>
          </p:cNvGraphicFramePr>
          <p:nvPr/>
        </p:nvGraphicFramePr>
        <p:xfrm>
          <a:off x="4754285" y="3781425"/>
          <a:ext cx="4116115" cy="277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90341" y="1079870"/>
            <a:ext cx="4831541" cy="869161"/>
          </a:xfrm>
          <a:prstGeom prst="rect">
            <a:avLst/>
          </a:prstGeom>
        </p:spPr>
        <p:txBody>
          <a:bodyPr vert="horz" wrap="square" lIns="0" tIns="12696" rIns="0" bIns="0" rtlCol="0">
            <a:spAutoFit/>
          </a:bodyPr>
          <a:lstStyle/>
          <a:p>
            <a:pPr marL="12695">
              <a:spcBef>
                <a:spcPts val="200"/>
              </a:spcBef>
            </a:pPr>
            <a:r>
              <a:rPr lang="sv-SE" sz="1200" b="1" noProof="0" dirty="0">
                <a:latin typeface="Arial" panose="020B0604020202020204" pitchFamily="34" charset="0"/>
                <a:cs typeface="Arial" panose="020B0604020202020204" pitchFamily="34" charset="0"/>
              </a:rPr>
              <a:t>KONTAKT</a:t>
            </a:r>
          </a:p>
          <a:p>
            <a:pPr marL="12695" marR="5078"/>
            <a:r>
              <a:rPr lang="sv-SE" sz="1000" spc="-15" noProof="0" dirty="0">
                <a:latin typeface="Arial" panose="020B0604020202020204" pitchFamily="34" charset="0"/>
                <a:cs typeface="Arial" panose="020B0604020202020204" pitchFamily="34" charset="0"/>
              </a:rPr>
              <a:t>Ytterligare information om bolaget finns på bolagets hemsida </a:t>
            </a:r>
            <a:r>
              <a:rPr lang="sv-SE" sz="1000" spc="-10" noProof="0" dirty="0" err="1">
                <a:solidFill>
                  <a:srgbClr val="231F20"/>
                </a:solidFill>
                <a:latin typeface="Arial" panose="020B0604020202020204" pitchFamily="34" charset="0"/>
                <a:cs typeface="Arial" panose="020B0604020202020204" pitchFamily="34" charset="0"/>
                <a:hlinkClick r:id="rId2"/>
              </a:rPr>
              <a:t>www.umidagroup.com</a:t>
            </a:r>
            <a:r>
              <a:rPr lang="sv-SE" sz="1000" spc="-10" noProof="0" dirty="0">
                <a:solidFill>
                  <a:srgbClr val="231F20"/>
                </a:solidFill>
                <a:latin typeface="Arial" panose="020B0604020202020204" pitchFamily="34" charset="0"/>
                <a:cs typeface="Arial" panose="020B0604020202020204" pitchFamily="34" charset="0"/>
              </a:rPr>
              <a:t>. </a:t>
            </a:r>
          </a:p>
          <a:p>
            <a:pPr marL="12695" marR="5078"/>
            <a:endParaRPr lang="sv-SE" sz="1000" noProof="0" dirty="0">
              <a:latin typeface="Arial" panose="020B0604020202020204" pitchFamily="34" charset="0"/>
              <a:cs typeface="Arial" panose="020B0604020202020204" pitchFamily="34" charset="0"/>
            </a:endParaRPr>
          </a:p>
          <a:p>
            <a:pPr marL="12695">
              <a:spcBef>
                <a:spcPts val="200"/>
              </a:spcBef>
            </a:pPr>
            <a:r>
              <a:rPr lang="sv-SE" sz="1200" b="1" noProof="0" dirty="0">
                <a:latin typeface="Arial" panose="020B0604020202020204" pitchFamily="34" charset="0"/>
                <a:cs typeface="Arial" panose="020B0604020202020204" pitchFamily="34" charset="0"/>
              </a:rPr>
              <a:t>KOMMANDE RAPPORTTILLFÄLLEN</a:t>
            </a:r>
          </a:p>
          <a:p>
            <a:pPr marL="12695"/>
            <a:r>
              <a:rPr lang="sv-SE" sz="1000" spc="-15" noProof="0" dirty="0">
                <a:latin typeface="Arial" panose="020B0604020202020204" pitchFamily="34" charset="0"/>
                <a:cs typeface="Arial" panose="020B0604020202020204" pitchFamily="34" charset="0"/>
              </a:rPr>
              <a:t>Umida Group avser att publicera finansiella rapporter enligt nedan</a:t>
            </a:r>
          </a:p>
        </p:txBody>
      </p:sp>
      <p:sp>
        <p:nvSpPr>
          <p:cNvPr id="5" name="object 5"/>
          <p:cNvSpPr txBox="1"/>
          <p:nvPr/>
        </p:nvSpPr>
        <p:spPr>
          <a:xfrm>
            <a:off x="590341" y="1846228"/>
            <a:ext cx="4348167" cy="1600114"/>
          </a:xfrm>
          <a:prstGeom prst="rect">
            <a:avLst/>
          </a:prstGeom>
        </p:spPr>
        <p:txBody>
          <a:bodyPr vert="horz" wrap="square" lIns="0" tIns="12696" rIns="0" bIns="0" rtlCol="0">
            <a:spAutoFit/>
          </a:bodyPr>
          <a:lstStyle/>
          <a:p>
            <a:pPr marL="12700" marR="5080">
              <a:lnSpc>
                <a:spcPct val="150000"/>
              </a:lnSpc>
            </a:pPr>
            <a:endParaRPr lang="sv-SE" sz="1200" spc="-15" noProof="0" dirty="0">
              <a:latin typeface="Arial" panose="020B0604020202020204" pitchFamily="34" charset="0"/>
              <a:cs typeface="Arial" panose="020B0604020202020204" pitchFamily="34" charset="0"/>
            </a:endParaRPr>
          </a:p>
          <a:p>
            <a:pPr marL="12700" marR="5080">
              <a:lnSpc>
                <a:spcPct val="150000"/>
              </a:lnSpc>
            </a:pPr>
            <a:endParaRPr lang="sv-SE" sz="1200" spc="-15" noProof="0" dirty="0">
              <a:latin typeface="Arial" panose="020B0604020202020204" pitchFamily="34" charset="0"/>
              <a:cs typeface="Arial" panose="020B0604020202020204" pitchFamily="34" charset="0"/>
            </a:endParaRPr>
          </a:p>
          <a:p>
            <a:pPr marL="12700" marR="5080">
              <a:lnSpc>
                <a:spcPct val="150000"/>
              </a:lnSpc>
            </a:pPr>
            <a:r>
              <a:rPr lang="sv-SE" sz="1200" spc="-15" dirty="0">
                <a:latin typeface="Arial" panose="020B0604020202020204" pitchFamily="34" charset="0"/>
                <a:cs typeface="Arial" panose="020B0604020202020204" pitchFamily="34" charset="0"/>
              </a:rPr>
              <a:t>Bokslutskommuniké kvartal 4 januari-december 2025</a:t>
            </a:r>
          </a:p>
          <a:p>
            <a:pPr marL="12700" marR="5080">
              <a:lnSpc>
                <a:spcPct val="150000"/>
              </a:lnSpc>
            </a:pPr>
            <a:endParaRPr lang="sv-SE" sz="1200" spc="-15" noProof="0" dirty="0">
              <a:latin typeface="Arial" panose="020B0604020202020204" pitchFamily="34" charset="0"/>
              <a:cs typeface="Arial" panose="020B0604020202020204" pitchFamily="34" charset="0"/>
            </a:endParaRPr>
          </a:p>
          <a:p>
            <a:pPr marL="12700" marR="5080">
              <a:lnSpc>
                <a:spcPct val="150000"/>
              </a:lnSpc>
            </a:pPr>
            <a:endParaRPr lang="sv-SE" sz="1200" spc="-15" noProof="0" dirty="0">
              <a:latin typeface="Arial" panose="020B0604020202020204" pitchFamily="34" charset="0"/>
              <a:cs typeface="Arial" panose="020B0604020202020204" pitchFamily="34" charset="0"/>
            </a:endParaRPr>
          </a:p>
          <a:p>
            <a:pPr marL="12695" marR="5078">
              <a:lnSpc>
                <a:spcPct val="150000"/>
              </a:lnSpc>
            </a:pPr>
            <a:endParaRPr lang="sv-SE" sz="1000" noProof="0" dirty="0">
              <a:latin typeface="Arial" panose="020B0604020202020204" pitchFamily="34" charset="0"/>
              <a:cs typeface="Arial" panose="020B0604020202020204" pitchFamily="34" charset="0"/>
            </a:endParaRPr>
          </a:p>
        </p:txBody>
      </p:sp>
      <p:sp>
        <p:nvSpPr>
          <p:cNvPr id="6" name="object 6"/>
          <p:cNvSpPr txBox="1"/>
          <p:nvPr/>
        </p:nvSpPr>
        <p:spPr>
          <a:xfrm>
            <a:off x="4601878" y="2120542"/>
            <a:ext cx="2744180" cy="1046116"/>
          </a:xfrm>
          <a:prstGeom prst="rect">
            <a:avLst/>
          </a:prstGeom>
        </p:spPr>
        <p:txBody>
          <a:bodyPr vert="horz" wrap="square" lIns="0" tIns="12696" rIns="0" bIns="0" rtlCol="0">
            <a:spAutoFit/>
          </a:bodyPr>
          <a:lstStyle/>
          <a:p>
            <a:pPr marL="12700">
              <a:lnSpc>
                <a:spcPct val="150000"/>
              </a:lnSpc>
            </a:pPr>
            <a:endParaRPr lang="sv-SE" sz="1200" spc="-15" dirty="0">
              <a:latin typeface="Arial" panose="020B0604020202020204" pitchFamily="34" charset="0"/>
              <a:cs typeface="Arial" panose="020B0604020202020204" pitchFamily="34" charset="0"/>
            </a:endParaRPr>
          </a:p>
          <a:p>
            <a:pPr marL="12700">
              <a:lnSpc>
                <a:spcPct val="150000"/>
              </a:lnSpc>
            </a:pPr>
            <a:r>
              <a:rPr lang="sv-SE" sz="1200" spc="-15" dirty="0">
                <a:latin typeface="Arial" panose="020B0604020202020204" pitchFamily="34" charset="0"/>
                <a:cs typeface="Arial" panose="020B0604020202020204" pitchFamily="34" charset="0"/>
              </a:rPr>
              <a:t>2026-02-19</a:t>
            </a:r>
          </a:p>
          <a:p>
            <a:pPr marL="12700">
              <a:lnSpc>
                <a:spcPct val="150000"/>
              </a:lnSpc>
            </a:pPr>
            <a:endParaRPr lang="sv-SE" sz="1200" spc="-15" dirty="0">
              <a:latin typeface="Arial" panose="020B0604020202020204" pitchFamily="34" charset="0"/>
              <a:cs typeface="Arial" panose="020B0604020202020204" pitchFamily="34" charset="0"/>
            </a:endParaRPr>
          </a:p>
          <a:p>
            <a:pPr marL="12695" algn="r">
              <a:lnSpc>
                <a:spcPct val="150000"/>
              </a:lnSpc>
            </a:pPr>
            <a:endParaRPr lang="sv-SE" sz="1000" dirty="0">
              <a:latin typeface="Arial" panose="020B0604020202020204" pitchFamily="34" charset="0"/>
              <a:cs typeface="Arial" panose="020B0604020202020204" pitchFamily="34" charset="0"/>
            </a:endParaRPr>
          </a:p>
        </p:txBody>
      </p:sp>
      <p:sp>
        <p:nvSpPr>
          <p:cNvPr id="7" name="object 7"/>
          <p:cNvSpPr txBox="1"/>
          <p:nvPr/>
        </p:nvSpPr>
        <p:spPr>
          <a:xfrm>
            <a:off x="590341" y="4694909"/>
            <a:ext cx="5102263" cy="1813313"/>
          </a:xfrm>
          <a:prstGeom prst="rect">
            <a:avLst/>
          </a:prstGeom>
        </p:spPr>
        <p:txBody>
          <a:bodyPr vert="horz" wrap="square" lIns="0" tIns="12696" rIns="0" bIns="0" rtlCol="0">
            <a:spAutoFit/>
          </a:bodyPr>
          <a:lstStyle/>
          <a:p>
            <a:pPr marL="12695">
              <a:spcBef>
                <a:spcPts val="200"/>
              </a:spcBef>
            </a:pPr>
            <a:r>
              <a:rPr lang="sv-SE" sz="1200" b="1" noProof="0" dirty="0">
                <a:latin typeface="Arial" panose="020B0604020202020204" pitchFamily="34" charset="0"/>
                <a:cs typeface="Arial" panose="020B0604020202020204" pitchFamily="34" charset="0"/>
              </a:rPr>
              <a:t>STYRELSENS INTYGANDE</a:t>
            </a:r>
          </a:p>
          <a:p>
            <a:pPr marL="12695" marR="5078"/>
            <a:r>
              <a:rPr lang="sv-SE" sz="1050" spc="-15" noProof="0" dirty="0">
                <a:latin typeface="Arial" panose="020B0604020202020204" pitchFamily="34" charset="0"/>
                <a:cs typeface="Arial" panose="020B0604020202020204" pitchFamily="34" charset="0"/>
              </a:rPr>
              <a:t>Styrelsen och verkställande direktören försäkrar att delårsrapporten ger en rättvisande översikt av koncernens och moderbolagets verksamhet, ställning och resultat samt beskriver väsentliga risker och osäkerhets- faktorer som företaget och de företag som ingår i koncernen står inför.</a:t>
            </a:r>
          </a:p>
          <a:p>
            <a:pPr>
              <a:spcBef>
                <a:spcPts val="40"/>
              </a:spcBef>
            </a:pPr>
            <a:endParaRPr lang="sv-SE" sz="1050" spc="-15" noProof="0" dirty="0">
              <a:latin typeface="Arial" panose="020B0604020202020204" pitchFamily="34" charset="0"/>
              <a:cs typeface="Arial" panose="020B0604020202020204" pitchFamily="34" charset="0"/>
            </a:endParaRPr>
          </a:p>
          <a:p>
            <a:pPr marL="12695"/>
            <a:r>
              <a:rPr lang="sv-SE" sz="1050" spc="-15" noProof="0" dirty="0">
                <a:latin typeface="Arial" panose="020B0604020202020204" pitchFamily="34" charset="0"/>
                <a:cs typeface="Arial" panose="020B0604020202020204" pitchFamily="34" charset="0"/>
              </a:rPr>
              <a:t>Stockholm den </a:t>
            </a:r>
            <a:r>
              <a:rPr lang="sv-SE" sz="1050" spc="-15" dirty="0">
                <a:latin typeface="Arial" panose="020B0604020202020204" pitchFamily="34" charset="0"/>
                <a:cs typeface="Arial" panose="020B0604020202020204" pitchFamily="34" charset="0"/>
              </a:rPr>
              <a:t>13</a:t>
            </a:r>
            <a:r>
              <a:rPr lang="sv-SE" sz="1050" spc="-15" noProof="0" dirty="0">
                <a:latin typeface="Arial" panose="020B0604020202020204" pitchFamily="34" charset="0"/>
                <a:cs typeface="Arial" panose="020B0604020202020204" pitchFamily="34" charset="0"/>
              </a:rPr>
              <a:t> </a:t>
            </a:r>
            <a:r>
              <a:rPr lang="sv-SE" sz="1050" spc="-15" dirty="0">
                <a:latin typeface="Arial" panose="020B0604020202020204" pitchFamily="34" charset="0"/>
                <a:cs typeface="Arial" panose="020B0604020202020204" pitchFamily="34" charset="0"/>
              </a:rPr>
              <a:t>november</a:t>
            </a:r>
            <a:r>
              <a:rPr lang="sv-SE" sz="1050" spc="-15" noProof="0" dirty="0">
                <a:latin typeface="Arial" panose="020B0604020202020204" pitchFamily="34" charset="0"/>
                <a:cs typeface="Arial" panose="020B0604020202020204" pitchFamily="34" charset="0"/>
              </a:rPr>
              <a:t>, 2025</a:t>
            </a:r>
          </a:p>
          <a:p>
            <a:pPr marL="12695"/>
            <a:endParaRPr lang="sv-SE" sz="1050" spc="-15" noProof="0" dirty="0">
              <a:latin typeface="Arial" panose="020B0604020202020204" pitchFamily="34" charset="0"/>
              <a:cs typeface="Arial" panose="020B0604020202020204" pitchFamily="34" charset="0"/>
            </a:endParaRPr>
          </a:p>
          <a:p>
            <a:pPr marL="12695"/>
            <a:r>
              <a:rPr lang="sv-SE" sz="1050" spc="-15" noProof="0" dirty="0">
                <a:latin typeface="Arial" panose="020B0604020202020204" pitchFamily="34" charset="0"/>
                <a:cs typeface="Arial" panose="020B0604020202020204" pitchFamily="34" charset="0"/>
              </a:rPr>
              <a:t>Umida Group AB (</a:t>
            </a:r>
            <a:r>
              <a:rPr lang="sv-SE" sz="1050" spc="-15" noProof="0" dirty="0" err="1">
                <a:latin typeface="Arial" panose="020B0604020202020204" pitchFamily="34" charset="0"/>
                <a:cs typeface="Arial" panose="020B0604020202020204" pitchFamily="34" charset="0"/>
              </a:rPr>
              <a:t>publ</a:t>
            </a:r>
            <a:r>
              <a:rPr lang="sv-SE" sz="1050" spc="-15" noProof="0" dirty="0">
                <a:latin typeface="Arial" panose="020B0604020202020204" pitchFamily="34" charset="0"/>
                <a:cs typeface="Arial" panose="020B0604020202020204" pitchFamily="34" charset="0"/>
              </a:rPr>
              <a:t>)</a:t>
            </a:r>
          </a:p>
          <a:p>
            <a:pPr marL="12695"/>
            <a:endParaRPr lang="sv-SE" sz="1050" spc="-15" noProof="0" dirty="0">
              <a:latin typeface="Arial" panose="020B0604020202020204" pitchFamily="34" charset="0"/>
              <a:cs typeface="Arial" panose="020B0604020202020204" pitchFamily="34" charset="0"/>
            </a:endParaRPr>
          </a:p>
          <a:p>
            <a:pPr marL="12695"/>
            <a:r>
              <a:rPr lang="sv-SE" sz="1050" i="1" spc="-15" noProof="0" dirty="0">
                <a:latin typeface="Arial" panose="020B0604020202020204" pitchFamily="34" charset="0"/>
                <a:cs typeface="Arial" panose="020B0604020202020204" pitchFamily="34" charset="0"/>
              </a:rPr>
              <a:t>Styrelsen</a:t>
            </a:r>
          </a:p>
        </p:txBody>
      </p:sp>
      <p:sp>
        <p:nvSpPr>
          <p:cNvPr id="20" name="Rectangle 19">
            <a:extLst>
              <a:ext uri="{FF2B5EF4-FFF2-40B4-BE49-F238E27FC236}">
                <a16:creationId xmlns:a16="http://schemas.microsoft.com/office/drawing/2014/main" id="{21FB771D-0F32-2649-9A10-55AE569C7B47}"/>
              </a:ext>
            </a:extLst>
          </p:cNvPr>
          <p:cNvSpPr/>
          <p:nvPr/>
        </p:nvSpPr>
        <p:spPr>
          <a:xfrm>
            <a:off x="7465807" y="1118544"/>
            <a:ext cx="5362995" cy="6014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799"/>
          </a:p>
        </p:txBody>
      </p:sp>
      <p:sp>
        <p:nvSpPr>
          <p:cNvPr id="21" name="object 14">
            <a:extLst>
              <a:ext uri="{FF2B5EF4-FFF2-40B4-BE49-F238E27FC236}">
                <a16:creationId xmlns:a16="http://schemas.microsoft.com/office/drawing/2014/main" id="{EBF2D590-F667-D247-8A8E-5EB33A05182C}"/>
              </a:ext>
            </a:extLst>
          </p:cNvPr>
          <p:cNvSpPr txBox="1"/>
          <p:nvPr/>
        </p:nvSpPr>
        <p:spPr>
          <a:xfrm>
            <a:off x="7578257" y="5757511"/>
            <a:ext cx="3751521" cy="1031648"/>
          </a:xfrm>
          <a:prstGeom prst="rect">
            <a:avLst/>
          </a:prstGeom>
        </p:spPr>
        <p:txBody>
          <a:bodyPr vert="horz" wrap="square" lIns="0" tIns="12696" rIns="0" bIns="0" rtlCol="0">
            <a:spAutoFit/>
          </a:bodyPr>
          <a:lstStyle/>
          <a:p>
            <a:pPr>
              <a:lnSpc>
                <a:spcPct val="107000"/>
              </a:lnSpc>
              <a:spcAft>
                <a:spcPts val="800"/>
              </a:spcAft>
            </a:pPr>
            <a:r>
              <a:rPr lang="sv-SE" sz="1100" b="1" spc="10">
                <a:latin typeface="Arial" panose="020B0604020202020204" pitchFamily="34" charset="0"/>
                <a:cs typeface="Arial" panose="020B0604020202020204" pitchFamily="34" charset="0"/>
              </a:rPr>
              <a:t>För ytterligare information vänligen kontakta</a:t>
            </a:r>
            <a:r>
              <a:rPr lang="sv-SE" sz="1100" spc="10">
                <a:latin typeface="Arial" panose="020B0604020202020204" pitchFamily="34" charset="0"/>
                <a:cs typeface="Arial" panose="020B0604020202020204" pitchFamily="34" charset="0"/>
              </a:rPr>
              <a:t>:</a:t>
            </a:r>
          </a:p>
          <a:p>
            <a:pPr>
              <a:lnSpc>
                <a:spcPct val="107000"/>
              </a:lnSpc>
              <a:spcAft>
                <a:spcPts val="800"/>
              </a:spcAft>
            </a:pPr>
            <a:r>
              <a:rPr lang="sv-SE" sz="1100" spc="10">
                <a:latin typeface="Arial" panose="020B0604020202020204" pitchFamily="34" charset="0"/>
                <a:cs typeface="Arial" panose="020B0604020202020204" pitchFamily="34" charset="0"/>
              </a:rPr>
              <a:t>Filip Lundquist</a:t>
            </a:r>
          </a:p>
          <a:p>
            <a:pPr>
              <a:lnSpc>
                <a:spcPct val="107000"/>
              </a:lnSpc>
              <a:spcAft>
                <a:spcPts val="800"/>
              </a:spcAft>
            </a:pPr>
            <a:r>
              <a:rPr lang="sv-SE" sz="1100" spc="10">
                <a:latin typeface="Arial" panose="020B0604020202020204" pitchFamily="34" charset="0"/>
                <a:cs typeface="Arial" panose="020B0604020202020204" pitchFamily="34" charset="0"/>
              </a:rPr>
              <a:t>verkställande direktör </a:t>
            </a:r>
            <a:r>
              <a:rPr lang="sv-SE" sz="1100" spc="10" err="1">
                <a:latin typeface="Arial" panose="020B0604020202020204" pitchFamily="34" charset="0"/>
                <a:cs typeface="Arial" panose="020B0604020202020204" pitchFamily="34" charset="0"/>
              </a:rPr>
              <a:t>Umida</a:t>
            </a:r>
            <a:r>
              <a:rPr lang="sv-SE" sz="1100" spc="10">
                <a:latin typeface="Arial" panose="020B0604020202020204" pitchFamily="34" charset="0"/>
                <a:cs typeface="Arial" panose="020B0604020202020204" pitchFamily="34" charset="0"/>
              </a:rPr>
              <a:t> Group AB (</a:t>
            </a:r>
            <a:r>
              <a:rPr lang="sv-SE" sz="1100" spc="10" err="1">
                <a:latin typeface="Arial" panose="020B0604020202020204" pitchFamily="34" charset="0"/>
                <a:cs typeface="Arial" panose="020B0604020202020204" pitchFamily="34" charset="0"/>
              </a:rPr>
              <a:t>publ</a:t>
            </a:r>
            <a:r>
              <a:rPr lang="sv-SE" sz="1100" spc="10">
                <a:latin typeface="Arial" panose="020B0604020202020204" pitchFamily="34" charset="0"/>
                <a:cs typeface="Arial" panose="020B0604020202020204" pitchFamily="34" charset="0"/>
              </a:rPr>
              <a:t>)</a:t>
            </a:r>
          </a:p>
          <a:p>
            <a:pPr>
              <a:lnSpc>
                <a:spcPct val="107000"/>
              </a:lnSpc>
              <a:spcAft>
                <a:spcPts val="800"/>
              </a:spcAft>
            </a:pPr>
            <a:r>
              <a:rPr lang="sv-SE" sz="1100" spc="10">
                <a:latin typeface="Arial" panose="020B0604020202020204" pitchFamily="34" charset="0"/>
                <a:cs typeface="Arial" panose="020B0604020202020204" pitchFamily="34" charset="0"/>
              </a:rPr>
              <a:t>Telefon: +46 (0)76-942 41 21</a:t>
            </a:r>
            <a:endParaRPr sz="1100">
              <a:latin typeface="Arial" panose="020B0604020202020204" pitchFamily="34" charset="0"/>
              <a:cs typeface="Arial" panose="020B0604020202020204" pitchFamily="34" charset="0"/>
            </a:endParaRPr>
          </a:p>
        </p:txBody>
      </p:sp>
      <p:pic>
        <p:nvPicPr>
          <p:cNvPr id="14" name="Bildobjekt 6">
            <a:extLst>
              <a:ext uri="{FF2B5EF4-FFF2-40B4-BE49-F238E27FC236}">
                <a16:creationId xmlns:a16="http://schemas.microsoft.com/office/drawing/2014/main" id="{ACDCDBAC-E0A0-6A44-BC9E-C74DE03960F2}"/>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7" name="Platshållare för bildnummer 2">
            <a:extLst>
              <a:ext uri="{FF2B5EF4-FFF2-40B4-BE49-F238E27FC236}">
                <a16:creationId xmlns:a16="http://schemas.microsoft.com/office/drawing/2014/main" id="{605D1BBB-3849-A844-BF77-9E43FB9DA88A}"/>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11</a:t>
            </a:fld>
            <a:r>
              <a:rPr lang="sv-SE" b="1" spc="-85">
                <a:solidFill>
                  <a:schemeClr val="tx1"/>
                </a:solidFill>
                <a:latin typeface="Arial" panose="020B0604020202020204" pitchFamily="34" charset="0"/>
                <a:cs typeface="Arial" panose="020B0604020202020204" pitchFamily="34" charset="0"/>
              </a:rPr>
              <a:t> </a:t>
            </a:r>
          </a:p>
        </p:txBody>
      </p:sp>
      <p:sp>
        <p:nvSpPr>
          <p:cNvPr id="13" name="Rektangel 12">
            <a:extLst>
              <a:ext uri="{FF2B5EF4-FFF2-40B4-BE49-F238E27FC236}">
                <a16:creationId xmlns:a16="http://schemas.microsoft.com/office/drawing/2014/main" id="{CECB8CC0-4238-6C44-B348-7962DFF99F18}"/>
              </a:ext>
            </a:extLst>
          </p:cNvPr>
          <p:cNvSpPr/>
          <p:nvPr/>
        </p:nvSpPr>
        <p:spPr>
          <a:xfrm>
            <a:off x="503765" y="352280"/>
            <a:ext cx="5812954" cy="399968"/>
          </a:xfrm>
          <a:prstGeom prst="rect">
            <a:avLst/>
          </a:prstGeom>
        </p:spPr>
        <p:txBody>
          <a:bodyPr wrap="square">
            <a:spAutoFit/>
          </a:bodyPr>
          <a:lstStyle/>
          <a:p>
            <a:r>
              <a:rPr lang="en-GB" sz="1999" b="1" dirty="0" err="1">
                <a:latin typeface="Arial" panose="020B0604020202020204" pitchFamily="34" charset="0"/>
                <a:cs typeface="Arial" panose="020B0604020202020204" pitchFamily="34" charset="0"/>
              </a:rPr>
              <a:t>ÖVRIG</a:t>
            </a:r>
            <a:r>
              <a:rPr lang="en-GB" sz="1999" b="1" dirty="0">
                <a:latin typeface="Arial" panose="020B0604020202020204" pitchFamily="34" charset="0"/>
                <a:cs typeface="Arial" panose="020B0604020202020204" pitchFamily="34" charset="0"/>
              </a:rPr>
              <a:t> INFORMATION</a:t>
            </a:r>
            <a:endParaRPr lang="x-none" sz="1999" b="1" dirty="0">
              <a:latin typeface="Arial" panose="020B0604020202020204" pitchFamily="34" charset="0"/>
              <a:cs typeface="Arial" panose="020B0604020202020204" pitchFamily="34" charset="0"/>
            </a:endParaRPr>
          </a:p>
        </p:txBody>
      </p:sp>
      <p:pic>
        <p:nvPicPr>
          <p:cNvPr id="15" name="Bildobjekt 6">
            <a:extLst>
              <a:ext uri="{FF2B5EF4-FFF2-40B4-BE49-F238E27FC236}">
                <a16:creationId xmlns:a16="http://schemas.microsoft.com/office/drawing/2014/main" id="{2F58A156-6CAC-2F42-BA20-0226E877D326}"/>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72413" b="-800"/>
          <a:stretch/>
        </p:blipFill>
        <p:spPr>
          <a:xfrm>
            <a:off x="11442227" y="5771438"/>
            <a:ext cx="943315" cy="1003794"/>
          </a:xfrm>
          <a:prstGeom prst="rect">
            <a:avLst/>
          </a:prstGeom>
        </p:spPr>
      </p:pic>
      <p:sp>
        <p:nvSpPr>
          <p:cNvPr id="19" name="object 8">
            <a:extLst>
              <a:ext uri="{FF2B5EF4-FFF2-40B4-BE49-F238E27FC236}">
                <a16:creationId xmlns:a16="http://schemas.microsoft.com/office/drawing/2014/main" id="{31A52A51-3ABE-9C8D-29E1-03CEB3299C84}"/>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8" name="object 2">
            <a:extLst>
              <a:ext uri="{FF2B5EF4-FFF2-40B4-BE49-F238E27FC236}">
                <a16:creationId xmlns:a16="http://schemas.microsoft.com/office/drawing/2014/main" id="{49039488-3636-B3F2-E6C2-B18E00CF993A}"/>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sp>
        <p:nvSpPr>
          <p:cNvPr id="2" name="Rektangel: rundade hörn 1">
            <a:extLst>
              <a:ext uri="{FF2B5EF4-FFF2-40B4-BE49-F238E27FC236}">
                <a16:creationId xmlns:a16="http://schemas.microsoft.com/office/drawing/2014/main" id="{83F7A013-878C-1D7B-B7B1-66F6A0C59DBA}"/>
              </a:ext>
            </a:extLst>
          </p:cNvPr>
          <p:cNvSpPr/>
          <p:nvPr/>
        </p:nvSpPr>
        <p:spPr>
          <a:xfrm>
            <a:off x="610973" y="2715389"/>
            <a:ext cx="5622187" cy="18055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900" dirty="0"/>
              <a:t>Behöver besluta med styrelsen:</a:t>
            </a:r>
          </a:p>
          <a:p>
            <a:pPr algn="ctr"/>
            <a:endParaRPr lang="sv-SE" sz="900" dirty="0"/>
          </a:p>
          <a:p>
            <a:pPr marL="12700">
              <a:lnSpc>
                <a:spcPct val="150000"/>
              </a:lnSpc>
            </a:pPr>
            <a:r>
              <a:rPr lang="sv-SE" sz="800" spc="-15" dirty="0">
                <a:latin typeface="Arial"/>
                <a:cs typeface="Arial"/>
              </a:rPr>
              <a:t>Delårsrapport kvartal 1 januari-mars 2026                                          2026-05-14  </a:t>
            </a:r>
          </a:p>
          <a:p>
            <a:pPr marL="12700">
              <a:lnSpc>
                <a:spcPct val="150000"/>
              </a:lnSpc>
            </a:pPr>
            <a:r>
              <a:rPr lang="sv-SE" sz="800" spc="-15" dirty="0">
                <a:latin typeface="Arial"/>
                <a:cs typeface="Arial"/>
              </a:rPr>
              <a:t>Årsstämma (Årsstämman hålls i ES kontor Sergel </a:t>
            </a:r>
            <a:r>
              <a:rPr lang="sv-SE" sz="800" spc="-15" dirty="0" err="1">
                <a:latin typeface="Arial"/>
                <a:cs typeface="Arial"/>
              </a:rPr>
              <a:t>xxxx</a:t>
            </a:r>
            <a:r>
              <a:rPr lang="sv-SE" sz="800" spc="-15" dirty="0">
                <a:latin typeface="Arial"/>
                <a:cs typeface="Arial"/>
              </a:rPr>
              <a:t>)                   2026-05-21    </a:t>
            </a:r>
          </a:p>
          <a:p>
            <a:pPr marL="12700">
              <a:lnSpc>
                <a:spcPct val="150000"/>
              </a:lnSpc>
            </a:pPr>
            <a:r>
              <a:rPr lang="sv-SE" sz="800" spc="-15" dirty="0">
                <a:latin typeface="Arial"/>
                <a:cs typeface="Arial"/>
              </a:rPr>
              <a:t>Delårsrapport kvartal 2 januari-juni 2026                                            2026-08-20</a:t>
            </a:r>
          </a:p>
          <a:p>
            <a:pPr marL="12700" marR="5080">
              <a:lnSpc>
                <a:spcPct val="150000"/>
              </a:lnSpc>
            </a:pPr>
            <a:r>
              <a:rPr lang="sv-SE" sz="800" spc="-15" dirty="0">
                <a:latin typeface="Arial"/>
                <a:cs typeface="Arial"/>
              </a:rPr>
              <a:t>Delårsrapport kvartal 3 januari-september 2026                                 2026-11-12</a:t>
            </a:r>
          </a:p>
          <a:p>
            <a:pPr marL="12700" marR="5080">
              <a:lnSpc>
                <a:spcPct val="150000"/>
              </a:lnSpc>
            </a:pPr>
            <a:endParaRPr lang="sv-SE" sz="800" spc="-15" dirty="0">
              <a:latin typeface="Arial"/>
              <a:cs typeface="Arial"/>
            </a:endParaRPr>
          </a:p>
          <a:p>
            <a:pPr algn="ctr"/>
            <a:endParaRPr lang="sv-SE" sz="900" dirty="0"/>
          </a:p>
          <a:p>
            <a:pPr algn="ctr"/>
            <a:endParaRPr lang="sv-SE" sz="900" dirty="0"/>
          </a:p>
          <a:p>
            <a:pPr algn="ctr"/>
            <a:endParaRPr lang="sv-SE" sz="900" dirty="0"/>
          </a:p>
          <a:p>
            <a:pPr algn="ctr"/>
            <a:endParaRPr lang="sv-SE"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2B70F33A-C52D-0A42-9CE9-669CE10DF32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3" name="Rektangel 12">
            <a:extLst>
              <a:ext uri="{FF2B5EF4-FFF2-40B4-BE49-F238E27FC236}">
                <a16:creationId xmlns:a16="http://schemas.microsoft.com/office/drawing/2014/main" id="{A3EC5C98-0CAC-C242-8212-BC067CC21B17}"/>
              </a:ext>
            </a:extLst>
          </p:cNvPr>
          <p:cNvSpPr/>
          <p:nvPr/>
        </p:nvSpPr>
        <p:spPr>
          <a:xfrm>
            <a:off x="487899" y="352280"/>
            <a:ext cx="5812954" cy="399968"/>
          </a:xfrm>
          <a:prstGeom prst="rect">
            <a:avLst/>
          </a:prstGeom>
        </p:spPr>
        <p:txBody>
          <a:bodyPr wrap="square">
            <a:spAutoFit/>
          </a:bodyPr>
          <a:lstStyle/>
          <a:p>
            <a:r>
              <a:rPr lang="en-GB" sz="1999" b="1" dirty="0" err="1">
                <a:solidFill>
                  <a:srgbClr val="2B2928"/>
                </a:solidFill>
                <a:latin typeface="Arial" panose="020B0604020202020204" pitchFamily="34" charset="0"/>
                <a:cs typeface="Arial" panose="020B0604020202020204" pitchFamily="34" charset="0"/>
              </a:rPr>
              <a:t>RESULTATRÄKNING</a:t>
            </a:r>
            <a:r>
              <a:rPr lang="en-GB" sz="1999" b="1" spc="-25" dirty="0">
                <a:solidFill>
                  <a:srgbClr val="2B2928"/>
                </a:solidFill>
                <a:latin typeface="Arial" panose="020B0604020202020204" pitchFamily="34" charset="0"/>
                <a:cs typeface="Arial" panose="020B0604020202020204" pitchFamily="34" charset="0"/>
              </a:rPr>
              <a:t>,</a:t>
            </a:r>
            <a:r>
              <a:rPr lang="en-GB" sz="1999" b="1" spc="-40" dirty="0">
                <a:solidFill>
                  <a:srgbClr val="2B2928"/>
                </a:solidFill>
                <a:latin typeface="Arial" panose="020B0604020202020204" pitchFamily="34" charset="0"/>
                <a:cs typeface="Arial" panose="020B0604020202020204" pitchFamily="34" charset="0"/>
              </a:rPr>
              <a:t> </a:t>
            </a:r>
            <a:r>
              <a:rPr lang="en-GB" sz="1999" b="1" spc="15" dirty="0" err="1">
                <a:solidFill>
                  <a:srgbClr val="2B2928"/>
                </a:solidFill>
                <a:latin typeface="Arial" panose="020B0604020202020204" pitchFamily="34" charset="0"/>
                <a:cs typeface="Arial" panose="020B0604020202020204" pitchFamily="34" charset="0"/>
              </a:rPr>
              <a:t>KONCERNEN</a:t>
            </a:r>
            <a:r>
              <a:rPr lang="en-GB" sz="1999" b="1" spc="-40" dirty="0">
                <a:solidFill>
                  <a:srgbClr val="2B2928"/>
                </a:solidFill>
                <a:latin typeface="Arial" panose="020B0604020202020204" pitchFamily="34" charset="0"/>
                <a:cs typeface="Arial" panose="020B0604020202020204" pitchFamily="34" charset="0"/>
              </a:rPr>
              <a:t> </a:t>
            </a:r>
            <a:r>
              <a:rPr lang="en-GB" sz="1999" b="1" spc="25" dirty="0">
                <a:solidFill>
                  <a:srgbClr val="2B2928"/>
                </a:solidFill>
                <a:latin typeface="Arial" panose="020B0604020202020204" pitchFamily="34" charset="0"/>
                <a:cs typeface="Arial" panose="020B0604020202020204" pitchFamily="34" charset="0"/>
              </a:rPr>
              <a:t>(</a:t>
            </a:r>
            <a:r>
              <a:rPr lang="en-GB" sz="1999" b="1" spc="25" dirty="0" err="1">
                <a:solidFill>
                  <a:srgbClr val="2B2928"/>
                </a:solidFill>
                <a:latin typeface="Arial" panose="020B0604020202020204" pitchFamily="34" charset="0"/>
                <a:cs typeface="Arial" panose="020B0604020202020204" pitchFamily="34" charset="0"/>
              </a:rPr>
              <a:t>TSEK</a:t>
            </a:r>
            <a:r>
              <a:rPr lang="en-GB" sz="1999" b="1" spc="25" dirty="0">
                <a:solidFill>
                  <a:srgbClr val="2B2928"/>
                </a:solidFill>
                <a:latin typeface="Arial" panose="020B0604020202020204" pitchFamily="34" charset="0"/>
                <a:cs typeface="Arial" panose="020B0604020202020204" pitchFamily="34" charset="0"/>
              </a:rPr>
              <a:t>)</a:t>
            </a:r>
            <a:endParaRPr lang="x-none" sz="1999" b="1" dirty="0">
              <a:latin typeface="Arial" panose="020B0604020202020204" pitchFamily="34" charset="0"/>
              <a:cs typeface="Arial" panose="020B0604020202020204" pitchFamily="34" charset="0"/>
            </a:endParaRPr>
          </a:p>
        </p:txBody>
      </p:sp>
      <p:sp>
        <p:nvSpPr>
          <p:cNvPr id="2" name="Rektangel 1">
            <a:extLst>
              <a:ext uri="{FF2B5EF4-FFF2-40B4-BE49-F238E27FC236}">
                <a16:creationId xmlns:a16="http://schemas.microsoft.com/office/drawing/2014/main" id="{02BE8B56-CD94-7A40-BF85-D9D9A52A8EA4}"/>
              </a:ext>
            </a:extLst>
          </p:cNvPr>
          <p:cNvSpPr/>
          <p:nvPr/>
        </p:nvSpPr>
        <p:spPr>
          <a:xfrm>
            <a:off x="12613552" y="7205427"/>
            <a:ext cx="303821" cy="215368"/>
          </a:xfrm>
          <a:prstGeom prst="rect">
            <a:avLst/>
          </a:prstGeom>
        </p:spPr>
        <p:txBody>
          <a:bodyPr wrap="square">
            <a:spAutoFit/>
          </a:bodyPr>
          <a:lstStyle/>
          <a:p>
            <a:pPr algn="r"/>
            <a:r>
              <a:rPr lang="sv-SE" sz="800" b="1" spc="15">
                <a:solidFill>
                  <a:schemeClr val="tx1"/>
                </a:solidFill>
                <a:latin typeface="Arial" panose="020B0604020202020204" pitchFamily="34" charset="0"/>
                <a:cs typeface="Arial" panose="020B0604020202020204" pitchFamily="34" charset="0"/>
              </a:rPr>
              <a:t>13</a:t>
            </a:r>
            <a:endParaRPr lang="sv-SE" sz="800"/>
          </a:p>
        </p:txBody>
      </p:sp>
      <p:sp>
        <p:nvSpPr>
          <p:cNvPr id="10" name="object 8">
            <a:extLst>
              <a:ext uri="{FF2B5EF4-FFF2-40B4-BE49-F238E27FC236}">
                <a16:creationId xmlns:a16="http://schemas.microsoft.com/office/drawing/2014/main" id="{08BE036E-00A2-21E3-5B28-5E3CF2FA2018}"/>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3" name="object 2">
            <a:extLst>
              <a:ext uri="{FF2B5EF4-FFF2-40B4-BE49-F238E27FC236}">
                <a16:creationId xmlns:a16="http://schemas.microsoft.com/office/drawing/2014/main" id="{85B86C13-3BF8-2898-6988-08FFA93EA9BB}"/>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pic>
        <p:nvPicPr>
          <p:cNvPr id="6" name="Bildobjekt 5">
            <a:extLst>
              <a:ext uri="{FF2B5EF4-FFF2-40B4-BE49-F238E27FC236}">
                <a16:creationId xmlns:a16="http://schemas.microsoft.com/office/drawing/2014/main" id="{B0A4DA47-CCAF-A2F2-6AE5-E91C755B7ABC}"/>
              </a:ext>
            </a:extLst>
          </p:cNvPr>
          <p:cNvPicPr>
            <a:picLocks noChangeAspect="1"/>
          </p:cNvPicPr>
          <p:nvPr/>
        </p:nvPicPr>
        <p:blipFill>
          <a:blip r:embed="rId4"/>
          <a:stretch>
            <a:fillRect/>
          </a:stretch>
        </p:blipFill>
        <p:spPr>
          <a:xfrm>
            <a:off x="540352" y="752248"/>
            <a:ext cx="5201523" cy="6305550"/>
          </a:xfrm>
          <a:prstGeom prst="rect">
            <a:avLst/>
          </a:prstGeom>
        </p:spPr>
      </p:pic>
    </p:spTree>
    <p:extLst>
      <p:ext uri="{BB962C8B-B14F-4D97-AF65-F5344CB8AC3E}">
        <p14:creationId xmlns:p14="http://schemas.microsoft.com/office/powerpoint/2010/main" val="18865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6">
            <a:extLst>
              <a:ext uri="{FF2B5EF4-FFF2-40B4-BE49-F238E27FC236}">
                <a16:creationId xmlns:a16="http://schemas.microsoft.com/office/drawing/2014/main" id="{D6A8761B-1A57-E546-98FD-C13D8932D41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7" name="Platshållare för bildnummer 2">
            <a:extLst>
              <a:ext uri="{FF2B5EF4-FFF2-40B4-BE49-F238E27FC236}">
                <a16:creationId xmlns:a16="http://schemas.microsoft.com/office/drawing/2014/main" id="{DD6B5829-9135-4F48-B371-FF2E55761A28}"/>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13</a:t>
            </a:fld>
            <a:r>
              <a:rPr lang="sv-SE" b="1" spc="-85">
                <a:solidFill>
                  <a:schemeClr val="tx1"/>
                </a:solidFill>
                <a:latin typeface="Arial" panose="020B0604020202020204" pitchFamily="34" charset="0"/>
                <a:cs typeface="Arial" panose="020B0604020202020204" pitchFamily="34" charset="0"/>
              </a:rPr>
              <a:t> </a:t>
            </a:r>
          </a:p>
        </p:txBody>
      </p:sp>
      <p:sp>
        <p:nvSpPr>
          <p:cNvPr id="12" name="Rektangel 11">
            <a:extLst>
              <a:ext uri="{FF2B5EF4-FFF2-40B4-BE49-F238E27FC236}">
                <a16:creationId xmlns:a16="http://schemas.microsoft.com/office/drawing/2014/main" id="{1D2095D8-09F7-5448-9DEA-87EB107D7B93}"/>
              </a:ext>
            </a:extLst>
          </p:cNvPr>
          <p:cNvSpPr/>
          <p:nvPr/>
        </p:nvSpPr>
        <p:spPr>
          <a:xfrm>
            <a:off x="590341" y="352280"/>
            <a:ext cx="5812954" cy="399968"/>
          </a:xfrm>
          <a:prstGeom prst="rect">
            <a:avLst/>
          </a:prstGeom>
        </p:spPr>
        <p:txBody>
          <a:bodyPr wrap="square">
            <a:spAutoFit/>
          </a:bodyPr>
          <a:lstStyle/>
          <a:p>
            <a:r>
              <a:rPr lang="sv-SE" sz="1999" b="1" dirty="0">
                <a:latin typeface="Arial" panose="020B0604020202020204" pitchFamily="34" charset="0"/>
                <a:cs typeface="Arial" panose="020B0604020202020204" pitchFamily="34" charset="0"/>
              </a:rPr>
              <a:t>BALANSRÄKNING, KONCERNEN (</a:t>
            </a:r>
            <a:r>
              <a:rPr lang="sv-SE" sz="1999" b="1" dirty="0" err="1">
                <a:latin typeface="Arial" panose="020B0604020202020204" pitchFamily="34" charset="0"/>
                <a:cs typeface="Arial" panose="020B0604020202020204" pitchFamily="34" charset="0"/>
              </a:rPr>
              <a:t>TSEK</a:t>
            </a:r>
            <a:r>
              <a:rPr lang="sv-SE" sz="1999" b="1" dirty="0">
                <a:latin typeface="Arial" panose="020B0604020202020204" pitchFamily="34" charset="0"/>
                <a:cs typeface="Arial" panose="020B0604020202020204" pitchFamily="34" charset="0"/>
              </a:rPr>
              <a:t>) </a:t>
            </a:r>
          </a:p>
        </p:txBody>
      </p:sp>
      <p:sp>
        <p:nvSpPr>
          <p:cNvPr id="13" name="object 8">
            <a:extLst>
              <a:ext uri="{FF2B5EF4-FFF2-40B4-BE49-F238E27FC236}">
                <a16:creationId xmlns:a16="http://schemas.microsoft.com/office/drawing/2014/main" id="{3B28B797-08C2-2EB3-821C-B240AB9A6B08}"/>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2" name="object 2">
            <a:extLst>
              <a:ext uri="{FF2B5EF4-FFF2-40B4-BE49-F238E27FC236}">
                <a16:creationId xmlns:a16="http://schemas.microsoft.com/office/drawing/2014/main" id="{931B0538-37C1-747E-5367-3CDFD4BC40C3}"/>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pic>
        <p:nvPicPr>
          <p:cNvPr id="6" name="Bildobjekt 5">
            <a:extLst>
              <a:ext uri="{FF2B5EF4-FFF2-40B4-BE49-F238E27FC236}">
                <a16:creationId xmlns:a16="http://schemas.microsoft.com/office/drawing/2014/main" id="{41BA04A3-3F13-1B6D-0402-C868A885ECE0}"/>
              </a:ext>
            </a:extLst>
          </p:cNvPr>
          <p:cNvPicPr>
            <a:picLocks noChangeAspect="1"/>
          </p:cNvPicPr>
          <p:nvPr/>
        </p:nvPicPr>
        <p:blipFill>
          <a:blip r:embed="rId3"/>
          <a:stretch>
            <a:fillRect/>
          </a:stretch>
        </p:blipFill>
        <p:spPr>
          <a:xfrm>
            <a:off x="590341" y="1673270"/>
            <a:ext cx="5063699" cy="4402152"/>
          </a:xfrm>
          <a:prstGeom prst="rect">
            <a:avLst/>
          </a:prstGeom>
        </p:spPr>
      </p:pic>
      <p:pic>
        <p:nvPicPr>
          <p:cNvPr id="15" name="Bildobjekt 14">
            <a:extLst>
              <a:ext uri="{FF2B5EF4-FFF2-40B4-BE49-F238E27FC236}">
                <a16:creationId xmlns:a16="http://schemas.microsoft.com/office/drawing/2014/main" id="{E8BD6BE7-C4CC-CE68-3200-08E30458E60E}"/>
              </a:ext>
            </a:extLst>
          </p:cNvPr>
          <p:cNvPicPr>
            <a:picLocks noChangeAspect="1"/>
          </p:cNvPicPr>
          <p:nvPr/>
        </p:nvPicPr>
        <p:blipFill>
          <a:blip r:embed="rId4"/>
          <a:stretch>
            <a:fillRect/>
          </a:stretch>
        </p:blipFill>
        <p:spPr>
          <a:xfrm>
            <a:off x="6500216" y="1672564"/>
            <a:ext cx="5063699" cy="440285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17329432-AF0B-AF41-AEFE-55DCF8A238A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1" name="Platshållare för bildnummer 2">
            <a:extLst>
              <a:ext uri="{FF2B5EF4-FFF2-40B4-BE49-F238E27FC236}">
                <a16:creationId xmlns:a16="http://schemas.microsoft.com/office/drawing/2014/main" id="{254E986A-058D-C946-9019-13C1C38EA27C}"/>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14</a:t>
            </a:fld>
            <a:r>
              <a:rPr lang="sv-SE" b="1" spc="-85">
                <a:solidFill>
                  <a:schemeClr val="tx1"/>
                </a:solidFill>
                <a:latin typeface="Arial" panose="020B0604020202020204" pitchFamily="34" charset="0"/>
                <a:cs typeface="Arial" panose="020B0604020202020204" pitchFamily="34" charset="0"/>
              </a:rPr>
              <a:t> </a:t>
            </a:r>
          </a:p>
        </p:txBody>
      </p:sp>
      <p:sp>
        <p:nvSpPr>
          <p:cNvPr id="13" name="Rektangel 12">
            <a:extLst>
              <a:ext uri="{FF2B5EF4-FFF2-40B4-BE49-F238E27FC236}">
                <a16:creationId xmlns:a16="http://schemas.microsoft.com/office/drawing/2014/main" id="{99247B4D-609A-99E0-E2F2-0558E68836A6}"/>
              </a:ext>
            </a:extLst>
          </p:cNvPr>
          <p:cNvSpPr/>
          <p:nvPr/>
        </p:nvSpPr>
        <p:spPr>
          <a:xfrm>
            <a:off x="590341" y="352280"/>
            <a:ext cx="5812954" cy="399968"/>
          </a:xfrm>
          <a:prstGeom prst="rect">
            <a:avLst/>
          </a:prstGeom>
        </p:spPr>
        <p:txBody>
          <a:bodyPr wrap="square">
            <a:spAutoFit/>
          </a:bodyPr>
          <a:lstStyle/>
          <a:p>
            <a:r>
              <a:rPr lang="sv-SE" sz="1999" b="1" dirty="0">
                <a:latin typeface="Arial" panose="020B0604020202020204" pitchFamily="34" charset="0"/>
                <a:cs typeface="Arial" panose="020B0604020202020204" pitchFamily="34" charset="0"/>
              </a:rPr>
              <a:t>BALANSRÄKNING, KONCERNEN (</a:t>
            </a:r>
            <a:r>
              <a:rPr lang="sv-SE" sz="1999" b="1" dirty="0" err="1">
                <a:latin typeface="Arial" panose="020B0604020202020204" pitchFamily="34" charset="0"/>
                <a:cs typeface="Arial" panose="020B0604020202020204" pitchFamily="34" charset="0"/>
              </a:rPr>
              <a:t>TSEK</a:t>
            </a:r>
            <a:r>
              <a:rPr lang="sv-SE" sz="1999" b="1" dirty="0">
                <a:latin typeface="Arial" panose="020B0604020202020204" pitchFamily="34" charset="0"/>
                <a:cs typeface="Arial" panose="020B0604020202020204" pitchFamily="34" charset="0"/>
              </a:rPr>
              <a:t>) </a:t>
            </a:r>
          </a:p>
        </p:txBody>
      </p:sp>
      <p:sp>
        <p:nvSpPr>
          <p:cNvPr id="12" name="object 8">
            <a:extLst>
              <a:ext uri="{FF2B5EF4-FFF2-40B4-BE49-F238E27FC236}">
                <a16:creationId xmlns:a16="http://schemas.microsoft.com/office/drawing/2014/main" id="{9C148FAF-75B5-361B-42EB-8838647861BB}"/>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2" name="object 2">
            <a:extLst>
              <a:ext uri="{FF2B5EF4-FFF2-40B4-BE49-F238E27FC236}">
                <a16:creationId xmlns:a16="http://schemas.microsoft.com/office/drawing/2014/main" id="{76F28AEA-7BB5-6696-8A5F-468C291CBB08}"/>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pic>
        <p:nvPicPr>
          <p:cNvPr id="5" name="Bildobjekt 4">
            <a:extLst>
              <a:ext uri="{FF2B5EF4-FFF2-40B4-BE49-F238E27FC236}">
                <a16:creationId xmlns:a16="http://schemas.microsoft.com/office/drawing/2014/main" id="{74B148B5-AD52-8C4A-ED94-D34862BA01A1}"/>
              </a:ext>
            </a:extLst>
          </p:cNvPr>
          <p:cNvPicPr>
            <a:picLocks noChangeAspect="1"/>
          </p:cNvPicPr>
          <p:nvPr/>
        </p:nvPicPr>
        <p:blipFill>
          <a:blip r:embed="rId3"/>
          <a:stretch>
            <a:fillRect/>
          </a:stretch>
        </p:blipFill>
        <p:spPr>
          <a:xfrm>
            <a:off x="529177" y="1088615"/>
            <a:ext cx="4827684" cy="5385619"/>
          </a:xfrm>
          <a:prstGeom prst="rect">
            <a:avLst/>
          </a:prstGeom>
        </p:spPr>
      </p:pic>
    </p:spTree>
    <p:extLst>
      <p:ext uri="{BB962C8B-B14F-4D97-AF65-F5344CB8AC3E}">
        <p14:creationId xmlns:p14="http://schemas.microsoft.com/office/powerpoint/2010/main" val="232478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6CEA6F8-B519-6A47-A109-6255884CB58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3" name="Rektangel 12">
            <a:extLst>
              <a:ext uri="{FF2B5EF4-FFF2-40B4-BE49-F238E27FC236}">
                <a16:creationId xmlns:a16="http://schemas.microsoft.com/office/drawing/2014/main" id="{8AF3D197-C152-AB48-B66C-3A0F07F40425}"/>
              </a:ext>
            </a:extLst>
          </p:cNvPr>
          <p:cNvSpPr/>
          <p:nvPr/>
        </p:nvSpPr>
        <p:spPr>
          <a:xfrm>
            <a:off x="556352" y="351654"/>
            <a:ext cx="5917490" cy="400110"/>
          </a:xfrm>
          <a:prstGeom prst="rect">
            <a:avLst/>
          </a:prstGeom>
        </p:spPr>
        <p:txBody>
          <a:bodyPr wrap="square" lIns="91440" tIns="45720" rIns="91440" bIns="45720" anchor="t">
            <a:spAutoFit/>
          </a:bodyPr>
          <a:lstStyle/>
          <a:p>
            <a:r>
              <a:rPr lang="sv-SE" sz="1950" b="1" dirty="0">
                <a:latin typeface="Arial"/>
                <a:cs typeface="Arial"/>
              </a:rPr>
              <a:t>KASSAFLÖDESANALYS, KONCERNEN (</a:t>
            </a:r>
            <a:r>
              <a:rPr lang="sv-SE" sz="1950" b="1" dirty="0" err="1">
                <a:latin typeface="Arial"/>
                <a:cs typeface="Arial"/>
              </a:rPr>
              <a:t>TSEK</a:t>
            </a:r>
            <a:r>
              <a:rPr lang="sv-SE" sz="1950" b="1" dirty="0">
                <a:latin typeface="Arial"/>
                <a:cs typeface="Arial"/>
              </a:rPr>
              <a:t>)</a:t>
            </a:r>
          </a:p>
        </p:txBody>
      </p:sp>
      <p:sp>
        <p:nvSpPr>
          <p:cNvPr id="3" name="Rektangel 2">
            <a:extLst>
              <a:ext uri="{FF2B5EF4-FFF2-40B4-BE49-F238E27FC236}">
                <a16:creationId xmlns:a16="http://schemas.microsoft.com/office/drawing/2014/main" id="{5EA3D024-23CB-4F48-963A-2C5044087A47}"/>
              </a:ext>
            </a:extLst>
          </p:cNvPr>
          <p:cNvSpPr/>
          <p:nvPr/>
        </p:nvSpPr>
        <p:spPr>
          <a:xfrm>
            <a:off x="12581682" y="7201320"/>
            <a:ext cx="342280" cy="215368"/>
          </a:xfrm>
          <a:prstGeom prst="rect">
            <a:avLst/>
          </a:prstGeom>
        </p:spPr>
        <p:txBody>
          <a:bodyPr wrap="square">
            <a:spAutoFit/>
          </a:bodyPr>
          <a:lstStyle/>
          <a:p>
            <a:pPr marL="38085" algn="r">
              <a:spcBef>
                <a:spcPts val="60"/>
              </a:spcBef>
            </a:pPr>
            <a:r>
              <a:rPr lang="sv-SE" sz="800" b="1" spc="15">
                <a:solidFill>
                  <a:schemeClr val="tx1"/>
                </a:solidFill>
                <a:latin typeface="Arial" panose="020B0604020202020204" pitchFamily="34" charset="0"/>
                <a:cs typeface="Arial" panose="020B0604020202020204" pitchFamily="34" charset="0"/>
              </a:rPr>
              <a:t>16</a:t>
            </a:r>
          </a:p>
        </p:txBody>
      </p:sp>
      <p:sp>
        <p:nvSpPr>
          <p:cNvPr id="11" name="object 8">
            <a:extLst>
              <a:ext uri="{FF2B5EF4-FFF2-40B4-BE49-F238E27FC236}">
                <a16:creationId xmlns:a16="http://schemas.microsoft.com/office/drawing/2014/main" id="{B1BA47A8-94BA-7462-52A5-1B7CCEF82274}"/>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4" name="object 2">
            <a:extLst>
              <a:ext uri="{FF2B5EF4-FFF2-40B4-BE49-F238E27FC236}">
                <a16:creationId xmlns:a16="http://schemas.microsoft.com/office/drawing/2014/main" id="{8ED5FCC1-05E0-3346-C765-255002ABCBA0}"/>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pic>
        <p:nvPicPr>
          <p:cNvPr id="6" name="Bildobjekt 5">
            <a:extLst>
              <a:ext uri="{FF2B5EF4-FFF2-40B4-BE49-F238E27FC236}">
                <a16:creationId xmlns:a16="http://schemas.microsoft.com/office/drawing/2014/main" id="{D32AB02C-7628-153F-08C5-B1613676B41E}"/>
              </a:ext>
            </a:extLst>
          </p:cNvPr>
          <p:cNvPicPr>
            <a:picLocks noChangeAspect="1"/>
          </p:cNvPicPr>
          <p:nvPr/>
        </p:nvPicPr>
        <p:blipFill>
          <a:blip r:embed="rId3"/>
          <a:stretch>
            <a:fillRect/>
          </a:stretch>
        </p:blipFill>
        <p:spPr>
          <a:xfrm>
            <a:off x="590340" y="906780"/>
            <a:ext cx="5381815" cy="6118860"/>
          </a:xfrm>
          <a:prstGeom prst="rect">
            <a:avLst/>
          </a:prstGeom>
        </p:spPr>
      </p:pic>
    </p:spTree>
    <p:extLst>
      <p:ext uri="{BB962C8B-B14F-4D97-AF65-F5344CB8AC3E}">
        <p14:creationId xmlns:p14="http://schemas.microsoft.com/office/powerpoint/2010/main" val="416441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47A62959-A7E6-8D48-B4AC-6D3DD004629C}"/>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1" name="Platshållare för bildnummer 2">
            <a:extLst>
              <a:ext uri="{FF2B5EF4-FFF2-40B4-BE49-F238E27FC236}">
                <a16:creationId xmlns:a16="http://schemas.microsoft.com/office/drawing/2014/main" id="{9A839884-BAD4-8442-9B85-F3624E16CC26}"/>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16</a:t>
            </a:fld>
            <a:r>
              <a:rPr lang="sv-SE" b="1" spc="-85">
                <a:solidFill>
                  <a:schemeClr val="tx1"/>
                </a:solidFill>
                <a:latin typeface="Arial" panose="020B0604020202020204" pitchFamily="34" charset="0"/>
                <a:cs typeface="Arial" panose="020B0604020202020204" pitchFamily="34" charset="0"/>
              </a:rPr>
              <a:t> </a:t>
            </a:r>
          </a:p>
        </p:txBody>
      </p:sp>
      <p:sp>
        <p:nvSpPr>
          <p:cNvPr id="12" name="Rektangel 11">
            <a:extLst>
              <a:ext uri="{FF2B5EF4-FFF2-40B4-BE49-F238E27FC236}">
                <a16:creationId xmlns:a16="http://schemas.microsoft.com/office/drawing/2014/main" id="{327315BA-2D12-E342-92A1-B2058E87E5B8}"/>
              </a:ext>
            </a:extLst>
          </p:cNvPr>
          <p:cNvSpPr/>
          <p:nvPr/>
        </p:nvSpPr>
        <p:spPr>
          <a:xfrm>
            <a:off x="566844" y="352280"/>
            <a:ext cx="7276494" cy="399968"/>
          </a:xfrm>
          <a:prstGeom prst="rect">
            <a:avLst/>
          </a:prstGeom>
        </p:spPr>
        <p:txBody>
          <a:bodyPr wrap="square" lIns="91440" tIns="45720" rIns="91440" bIns="45720" anchor="t">
            <a:spAutoFit/>
          </a:bodyPr>
          <a:lstStyle/>
          <a:p>
            <a:r>
              <a:rPr lang="sv-SE" sz="1950" b="1">
                <a:latin typeface="Arial"/>
                <a:cs typeface="Arial"/>
              </a:rPr>
              <a:t>FÖRÄNDRING EGET KAPITAL, KONCERNEN (TSEK)</a:t>
            </a:r>
          </a:p>
        </p:txBody>
      </p:sp>
      <p:sp>
        <p:nvSpPr>
          <p:cNvPr id="13" name="object 8">
            <a:extLst>
              <a:ext uri="{FF2B5EF4-FFF2-40B4-BE49-F238E27FC236}">
                <a16:creationId xmlns:a16="http://schemas.microsoft.com/office/drawing/2014/main" id="{EE7EA5A9-97D1-D957-D8A2-70761690C72A}"/>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2" name="object 2">
            <a:extLst>
              <a:ext uri="{FF2B5EF4-FFF2-40B4-BE49-F238E27FC236}">
                <a16:creationId xmlns:a16="http://schemas.microsoft.com/office/drawing/2014/main" id="{DFBB1A6E-47F0-0CE0-0D7C-BFEE99CD2756}"/>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pic>
        <p:nvPicPr>
          <p:cNvPr id="5" name="Bildobjekt 4">
            <a:extLst>
              <a:ext uri="{FF2B5EF4-FFF2-40B4-BE49-F238E27FC236}">
                <a16:creationId xmlns:a16="http://schemas.microsoft.com/office/drawing/2014/main" id="{D5A955ED-4A18-6184-91CE-6FF35763980E}"/>
              </a:ext>
            </a:extLst>
          </p:cNvPr>
          <p:cNvPicPr>
            <a:picLocks noChangeAspect="1"/>
          </p:cNvPicPr>
          <p:nvPr/>
        </p:nvPicPr>
        <p:blipFill>
          <a:blip r:embed="rId3"/>
          <a:stretch>
            <a:fillRect/>
          </a:stretch>
        </p:blipFill>
        <p:spPr>
          <a:xfrm>
            <a:off x="590341" y="1296723"/>
            <a:ext cx="12340322" cy="4255026"/>
          </a:xfrm>
          <a:prstGeom prst="rect">
            <a:avLst/>
          </a:prstGeom>
        </p:spPr>
      </p:pic>
    </p:spTree>
    <p:extLst>
      <p:ext uri="{BB962C8B-B14F-4D97-AF65-F5344CB8AC3E}">
        <p14:creationId xmlns:p14="http://schemas.microsoft.com/office/powerpoint/2010/main" val="209652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2B70F33A-C52D-0A42-9CE9-669CE10DF32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3" name="Rektangel 12">
            <a:extLst>
              <a:ext uri="{FF2B5EF4-FFF2-40B4-BE49-F238E27FC236}">
                <a16:creationId xmlns:a16="http://schemas.microsoft.com/office/drawing/2014/main" id="{A3EC5C98-0CAC-C242-8212-BC067CC21B17}"/>
              </a:ext>
            </a:extLst>
          </p:cNvPr>
          <p:cNvSpPr/>
          <p:nvPr/>
        </p:nvSpPr>
        <p:spPr>
          <a:xfrm>
            <a:off x="590341" y="357682"/>
            <a:ext cx="6128801" cy="399981"/>
          </a:xfrm>
          <a:prstGeom prst="rect">
            <a:avLst/>
          </a:prstGeom>
        </p:spPr>
        <p:txBody>
          <a:bodyPr wrap="square">
            <a:spAutoFit/>
          </a:bodyPr>
          <a:lstStyle/>
          <a:p>
            <a:r>
              <a:rPr lang="en-GB" sz="1999" b="1" dirty="0" err="1">
                <a:solidFill>
                  <a:srgbClr val="2B2928"/>
                </a:solidFill>
                <a:latin typeface="Arial" panose="020B0604020202020204" pitchFamily="34" charset="0"/>
                <a:cs typeface="Arial" panose="020B0604020202020204" pitchFamily="34" charset="0"/>
              </a:rPr>
              <a:t>RESULTATRÄKNING</a:t>
            </a:r>
            <a:r>
              <a:rPr lang="en-GB" sz="1999" b="1" spc="-25" dirty="0">
                <a:solidFill>
                  <a:srgbClr val="2B2928"/>
                </a:solidFill>
                <a:latin typeface="Arial" panose="020B0604020202020204" pitchFamily="34" charset="0"/>
                <a:cs typeface="Arial" panose="020B0604020202020204" pitchFamily="34" charset="0"/>
              </a:rPr>
              <a:t>,</a:t>
            </a:r>
            <a:r>
              <a:rPr lang="en-GB" sz="1999" b="1" spc="-40" dirty="0">
                <a:solidFill>
                  <a:srgbClr val="2B2928"/>
                </a:solidFill>
                <a:latin typeface="Arial" panose="020B0604020202020204" pitchFamily="34" charset="0"/>
                <a:cs typeface="Arial" panose="020B0604020202020204" pitchFamily="34" charset="0"/>
              </a:rPr>
              <a:t> </a:t>
            </a:r>
            <a:r>
              <a:rPr lang="en-GB" sz="1999" b="1" spc="15" dirty="0" err="1">
                <a:solidFill>
                  <a:srgbClr val="2B2928"/>
                </a:solidFill>
                <a:latin typeface="Arial" panose="020B0604020202020204" pitchFamily="34" charset="0"/>
                <a:cs typeface="Arial" panose="020B0604020202020204" pitchFamily="34" charset="0"/>
              </a:rPr>
              <a:t>MODERBOLAGET</a:t>
            </a:r>
            <a:r>
              <a:rPr lang="en-GB" sz="1999" b="1" spc="-40" dirty="0">
                <a:solidFill>
                  <a:srgbClr val="2B2928"/>
                </a:solidFill>
                <a:latin typeface="Arial" panose="020B0604020202020204" pitchFamily="34" charset="0"/>
                <a:cs typeface="Arial" panose="020B0604020202020204" pitchFamily="34" charset="0"/>
              </a:rPr>
              <a:t> </a:t>
            </a:r>
            <a:r>
              <a:rPr lang="en-GB" sz="1999" b="1" spc="25" dirty="0">
                <a:solidFill>
                  <a:srgbClr val="2B2928"/>
                </a:solidFill>
                <a:latin typeface="Arial" panose="020B0604020202020204" pitchFamily="34" charset="0"/>
                <a:cs typeface="Arial" panose="020B0604020202020204" pitchFamily="34" charset="0"/>
              </a:rPr>
              <a:t>(</a:t>
            </a:r>
            <a:r>
              <a:rPr lang="en-GB" sz="1999" b="1" spc="25" dirty="0" err="1">
                <a:solidFill>
                  <a:srgbClr val="2B2928"/>
                </a:solidFill>
                <a:latin typeface="Arial" panose="020B0604020202020204" pitchFamily="34" charset="0"/>
                <a:cs typeface="Arial" panose="020B0604020202020204" pitchFamily="34" charset="0"/>
              </a:rPr>
              <a:t>TSEK</a:t>
            </a:r>
            <a:r>
              <a:rPr lang="en-GB" sz="1999" b="1" spc="25" dirty="0">
                <a:solidFill>
                  <a:srgbClr val="2B2928"/>
                </a:solidFill>
                <a:latin typeface="Arial" panose="020B0604020202020204" pitchFamily="34" charset="0"/>
                <a:cs typeface="Arial" panose="020B0604020202020204" pitchFamily="34" charset="0"/>
              </a:rPr>
              <a:t>)</a:t>
            </a:r>
            <a:endParaRPr lang="x-none" sz="1999" b="1" dirty="0">
              <a:latin typeface="Arial" panose="020B0604020202020204" pitchFamily="34" charset="0"/>
              <a:cs typeface="Arial" panose="020B0604020202020204" pitchFamily="34" charset="0"/>
            </a:endParaRPr>
          </a:p>
        </p:txBody>
      </p:sp>
      <p:sp>
        <p:nvSpPr>
          <p:cNvPr id="2" name="Rektangel 1">
            <a:extLst>
              <a:ext uri="{FF2B5EF4-FFF2-40B4-BE49-F238E27FC236}">
                <a16:creationId xmlns:a16="http://schemas.microsoft.com/office/drawing/2014/main" id="{02BE8B56-CD94-7A40-BF85-D9D9A52A8EA4}"/>
              </a:ext>
            </a:extLst>
          </p:cNvPr>
          <p:cNvSpPr/>
          <p:nvPr/>
        </p:nvSpPr>
        <p:spPr>
          <a:xfrm>
            <a:off x="12613552" y="7205427"/>
            <a:ext cx="303821" cy="215368"/>
          </a:xfrm>
          <a:prstGeom prst="rect">
            <a:avLst/>
          </a:prstGeom>
        </p:spPr>
        <p:txBody>
          <a:bodyPr wrap="square">
            <a:spAutoFit/>
          </a:bodyPr>
          <a:lstStyle/>
          <a:p>
            <a:pPr algn="r"/>
            <a:r>
              <a:rPr lang="sv-SE" sz="800" b="1" spc="15">
                <a:solidFill>
                  <a:schemeClr val="tx1"/>
                </a:solidFill>
                <a:latin typeface="Arial" panose="020B0604020202020204" pitchFamily="34" charset="0"/>
                <a:cs typeface="Arial" panose="020B0604020202020204" pitchFamily="34" charset="0"/>
              </a:rPr>
              <a:t>18</a:t>
            </a:r>
            <a:endParaRPr lang="sv-SE" sz="800"/>
          </a:p>
        </p:txBody>
      </p:sp>
      <p:sp>
        <p:nvSpPr>
          <p:cNvPr id="10" name="object 8">
            <a:extLst>
              <a:ext uri="{FF2B5EF4-FFF2-40B4-BE49-F238E27FC236}">
                <a16:creationId xmlns:a16="http://schemas.microsoft.com/office/drawing/2014/main" id="{6BD9F3FF-54F6-81AF-DB04-2CBD20BD7EFF}"/>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3" name="object 2">
            <a:extLst>
              <a:ext uri="{FF2B5EF4-FFF2-40B4-BE49-F238E27FC236}">
                <a16:creationId xmlns:a16="http://schemas.microsoft.com/office/drawing/2014/main" id="{DAF7CA0A-D02C-DCCB-E7E9-CBFDAC87DDF6}"/>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pic>
        <p:nvPicPr>
          <p:cNvPr id="6" name="Bildobjekt 5">
            <a:extLst>
              <a:ext uri="{FF2B5EF4-FFF2-40B4-BE49-F238E27FC236}">
                <a16:creationId xmlns:a16="http://schemas.microsoft.com/office/drawing/2014/main" id="{F5924EF9-0D19-4499-43D2-5F4C1FE6BDBB}"/>
              </a:ext>
            </a:extLst>
          </p:cNvPr>
          <p:cNvPicPr>
            <a:picLocks noChangeAspect="1"/>
          </p:cNvPicPr>
          <p:nvPr/>
        </p:nvPicPr>
        <p:blipFill>
          <a:blip r:embed="rId4"/>
          <a:stretch>
            <a:fillRect/>
          </a:stretch>
        </p:blipFill>
        <p:spPr>
          <a:xfrm>
            <a:off x="658260" y="757663"/>
            <a:ext cx="5390322" cy="6198870"/>
          </a:xfrm>
          <a:prstGeom prst="rect">
            <a:avLst/>
          </a:prstGeom>
        </p:spPr>
      </p:pic>
    </p:spTree>
    <p:extLst>
      <p:ext uri="{BB962C8B-B14F-4D97-AF65-F5344CB8AC3E}">
        <p14:creationId xmlns:p14="http://schemas.microsoft.com/office/powerpoint/2010/main" val="1744847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6">
            <a:extLst>
              <a:ext uri="{FF2B5EF4-FFF2-40B4-BE49-F238E27FC236}">
                <a16:creationId xmlns:a16="http://schemas.microsoft.com/office/drawing/2014/main" id="{D6A8761B-1A57-E546-98FD-C13D8932D41D}"/>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7" name="Platshållare för bildnummer 2">
            <a:extLst>
              <a:ext uri="{FF2B5EF4-FFF2-40B4-BE49-F238E27FC236}">
                <a16:creationId xmlns:a16="http://schemas.microsoft.com/office/drawing/2014/main" id="{DD6B5829-9135-4F48-B371-FF2E55761A28}"/>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18</a:t>
            </a:fld>
            <a:r>
              <a:rPr lang="sv-SE" b="1" spc="-85">
                <a:solidFill>
                  <a:schemeClr val="tx1"/>
                </a:solidFill>
                <a:latin typeface="Arial" panose="020B0604020202020204" pitchFamily="34" charset="0"/>
                <a:cs typeface="Arial" panose="020B0604020202020204" pitchFamily="34" charset="0"/>
              </a:rPr>
              <a:t> </a:t>
            </a:r>
          </a:p>
        </p:txBody>
      </p:sp>
      <p:sp>
        <p:nvSpPr>
          <p:cNvPr id="12" name="Rektangel 11">
            <a:extLst>
              <a:ext uri="{FF2B5EF4-FFF2-40B4-BE49-F238E27FC236}">
                <a16:creationId xmlns:a16="http://schemas.microsoft.com/office/drawing/2014/main" id="{1D2095D8-09F7-5448-9DEA-87EB107D7B93}"/>
              </a:ext>
            </a:extLst>
          </p:cNvPr>
          <p:cNvSpPr/>
          <p:nvPr/>
        </p:nvSpPr>
        <p:spPr>
          <a:xfrm>
            <a:off x="590341" y="352280"/>
            <a:ext cx="5812954" cy="399968"/>
          </a:xfrm>
          <a:prstGeom prst="rect">
            <a:avLst/>
          </a:prstGeom>
        </p:spPr>
        <p:txBody>
          <a:bodyPr wrap="square">
            <a:spAutoFit/>
          </a:bodyPr>
          <a:lstStyle/>
          <a:p>
            <a:r>
              <a:rPr lang="sv-SE" sz="1999" b="1" dirty="0">
                <a:latin typeface="Arial" panose="020B0604020202020204" pitchFamily="34" charset="0"/>
                <a:cs typeface="Arial" panose="020B0604020202020204" pitchFamily="34" charset="0"/>
              </a:rPr>
              <a:t>BALANSRÄKNING, MODERBOLAGET (</a:t>
            </a:r>
            <a:r>
              <a:rPr lang="sv-SE" sz="1999" b="1" dirty="0" err="1">
                <a:latin typeface="Arial" panose="020B0604020202020204" pitchFamily="34" charset="0"/>
                <a:cs typeface="Arial" panose="020B0604020202020204" pitchFamily="34" charset="0"/>
              </a:rPr>
              <a:t>TSEK</a:t>
            </a:r>
            <a:r>
              <a:rPr lang="sv-SE" sz="1999" b="1" dirty="0">
                <a:latin typeface="Arial" panose="020B0604020202020204" pitchFamily="34" charset="0"/>
                <a:cs typeface="Arial" panose="020B0604020202020204" pitchFamily="34" charset="0"/>
              </a:rPr>
              <a:t>) </a:t>
            </a:r>
          </a:p>
        </p:txBody>
      </p:sp>
      <p:sp>
        <p:nvSpPr>
          <p:cNvPr id="13" name="object 8">
            <a:extLst>
              <a:ext uri="{FF2B5EF4-FFF2-40B4-BE49-F238E27FC236}">
                <a16:creationId xmlns:a16="http://schemas.microsoft.com/office/drawing/2014/main" id="{DF035999-364B-3171-6CA4-AB4D5B45DEEA}"/>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2" name="object 2">
            <a:extLst>
              <a:ext uri="{FF2B5EF4-FFF2-40B4-BE49-F238E27FC236}">
                <a16:creationId xmlns:a16="http://schemas.microsoft.com/office/drawing/2014/main" id="{18E6A00B-D558-1191-0702-ADDEEFEA8DC3}"/>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pic>
        <p:nvPicPr>
          <p:cNvPr id="5" name="Bildobjekt 4">
            <a:extLst>
              <a:ext uri="{FF2B5EF4-FFF2-40B4-BE49-F238E27FC236}">
                <a16:creationId xmlns:a16="http://schemas.microsoft.com/office/drawing/2014/main" id="{B6337874-74F4-99E8-9905-3973650C77A3}"/>
              </a:ext>
            </a:extLst>
          </p:cNvPr>
          <p:cNvPicPr>
            <a:picLocks noChangeAspect="1"/>
          </p:cNvPicPr>
          <p:nvPr/>
        </p:nvPicPr>
        <p:blipFill>
          <a:blip r:embed="rId4"/>
          <a:stretch>
            <a:fillRect/>
          </a:stretch>
        </p:blipFill>
        <p:spPr>
          <a:xfrm>
            <a:off x="590341" y="1179101"/>
            <a:ext cx="5162759" cy="5022752"/>
          </a:xfrm>
          <a:prstGeom prst="rect">
            <a:avLst/>
          </a:prstGeom>
        </p:spPr>
      </p:pic>
      <p:pic>
        <p:nvPicPr>
          <p:cNvPr id="15" name="Bildobjekt 14">
            <a:extLst>
              <a:ext uri="{FF2B5EF4-FFF2-40B4-BE49-F238E27FC236}">
                <a16:creationId xmlns:a16="http://schemas.microsoft.com/office/drawing/2014/main" id="{6401485A-24B7-3105-0A1B-22904666877A}"/>
              </a:ext>
            </a:extLst>
          </p:cNvPr>
          <p:cNvPicPr>
            <a:picLocks noChangeAspect="1"/>
          </p:cNvPicPr>
          <p:nvPr/>
        </p:nvPicPr>
        <p:blipFill>
          <a:blip r:embed="rId5"/>
          <a:stretch>
            <a:fillRect/>
          </a:stretch>
        </p:blipFill>
        <p:spPr>
          <a:xfrm>
            <a:off x="7036480" y="1304547"/>
            <a:ext cx="5102179" cy="4928635"/>
          </a:xfrm>
          <a:prstGeom prst="rect">
            <a:avLst/>
          </a:prstGeom>
        </p:spPr>
      </p:pic>
    </p:spTree>
    <p:extLst>
      <p:ext uri="{BB962C8B-B14F-4D97-AF65-F5344CB8AC3E}">
        <p14:creationId xmlns:p14="http://schemas.microsoft.com/office/powerpoint/2010/main" val="2043611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17329432-AF0B-AF41-AEFE-55DCF8A238A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1" name="Platshållare för bildnummer 2">
            <a:extLst>
              <a:ext uri="{FF2B5EF4-FFF2-40B4-BE49-F238E27FC236}">
                <a16:creationId xmlns:a16="http://schemas.microsoft.com/office/drawing/2014/main" id="{254E986A-058D-C946-9019-13C1C38EA27C}"/>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19</a:t>
            </a:fld>
            <a:r>
              <a:rPr lang="sv-SE" b="1" spc="-85">
                <a:solidFill>
                  <a:schemeClr val="tx1"/>
                </a:solidFill>
                <a:latin typeface="Arial" panose="020B0604020202020204" pitchFamily="34" charset="0"/>
                <a:cs typeface="Arial" panose="020B0604020202020204" pitchFamily="34" charset="0"/>
              </a:rPr>
              <a:t> </a:t>
            </a:r>
          </a:p>
        </p:txBody>
      </p:sp>
      <p:sp>
        <p:nvSpPr>
          <p:cNvPr id="13" name="Rektangel 12">
            <a:extLst>
              <a:ext uri="{FF2B5EF4-FFF2-40B4-BE49-F238E27FC236}">
                <a16:creationId xmlns:a16="http://schemas.microsoft.com/office/drawing/2014/main" id="{99247B4D-609A-99E0-E2F2-0558E68836A6}"/>
              </a:ext>
            </a:extLst>
          </p:cNvPr>
          <p:cNvSpPr/>
          <p:nvPr/>
        </p:nvSpPr>
        <p:spPr>
          <a:xfrm>
            <a:off x="590341" y="352280"/>
            <a:ext cx="5812954" cy="399968"/>
          </a:xfrm>
          <a:prstGeom prst="rect">
            <a:avLst/>
          </a:prstGeom>
        </p:spPr>
        <p:txBody>
          <a:bodyPr wrap="square">
            <a:spAutoFit/>
          </a:bodyPr>
          <a:lstStyle/>
          <a:p>
            <a:r>
              <a:rPr lang="sv-SE" sz="1999" b="1" dirty="0">
                <a:latin typeface="Arial" panose="020B0604020202020204" pitchFamily="34" charset="0"/>
                <a:cs typeface="Arial" panose="020B0604020202020204" pitchFamily="34" charset="0"/>
              </a:rPr>
              <a:t>BALANSRÄKNING, MODERBOLAGET (</a:t>
            </a:r>
            <a:r>
              <a:rPr lang="sv-SE" sz="1999" b="1" dirty="0" err="1">
                <a:latin typeface="Arial" panose="020B0604020202020204" pitchFamily="34" charset="0"/>
                <a:cs typeface="Arial" panose="020B0604020202020204" pitchFamily="34" charset="0"/>
              </a:rPr>
              <a:t>TSEK</a:t>
            </a:r>
            <a:r>
              <a:rPr lang="sv-SE" sz="1999" b="1" dirty="0">
                <a:latin typeface="Arial" panose="020B0604020202020204" pitchFamily="34" charset="0"/>
                <a:cs typeface="Arial" panose="020B0604020202020204" pitchFamily="34" charset="0"/>
              </a:rPr>
              <a:t>) </a:t>
            </a:r>
          </a:p>
        </p:txBody>
      </p:sp>
      <p:sp>
        <p:nvSpPr>
          <p:cNvPr id="12" name="object 8">
            <a:extLst>
              <a:ext uri="{FF2B5EF4-FFF2-40B4-BE49-F238E27FC236}">
                <a16:creationId xmlns:a16="http://schemas.microsoft.com/office/drawing/2014/main" id="{47DA880F-CC5D-6AE5-4B03-1A2B6F4DF3F5}"/>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2" name="object 2">
            <a:extLst>
              <a:ext uri="{FF2B5EF4-FFF2-40B4-BE49-F238E27FC236}">
                <a16:creationId xmlns:a16="http://schemas.microsoft.com/office/drawing/2014/main" id="{50023DDF-10FE-CC1C-89C3-AC9FFAA6359B}"/>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pic>
        <p:nvPicPr>
          <p:cNvPr id="5" name="Bildobjekt 4">
            <a:extLst>
              <a:ext uri="{FF2B5EF4-FFF2-40B4-BE49-F238E27FC236}">
                <a16:creationId xmlns:a16="http://schemas.microsoft.com/office/drawing/2014/main" id="{7A907C0F-F5AD-129A-9595-18A05D754DE3}"/>
              </a:ext>
            </a:extLst>
          </p:cNvPr>
          <p:cNvPicPr>
            <a:picLocks noChangeAspect="1"/>
          </p:cNvPicPr>
          <p:nvPr/>
        </p:nvPicPr>
        <p:blipFill>
          <a:blip r:embed="rId3"/>
          <a:stretch>
            <a:fillRect/>
          </a:stretch>
        </p:blipFill>
        <p:spPr>
          <a:xfrm>
            <a:off x="658742" y="1048557"/>
            <a:ext cx="4644778" cy="5887635"/>
          </a:xfrm>
          <a:prstGeom prst="rect">
            <a:avLst/>
          </a:prstGeom>
        </p:spPr>
      </p:pic>
    </p:spTree>
    <p:extLst>
      <p:ext uri="{BB962C8B-B14F-4D97-AF65-F5344CB8AC3E}">
        <p14:creationId xmlns:p14="http://schemas.microsoft.com/office/powerpoint/2010/main" val="165476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ED3784-BDAC-4540-8C5C-E146F1E35EF6}"/>
              </a:ext>
            </a:extLst>
          </p:cNvPr>
          <p:cNvSpPr/>
          <p:nvPr/>
        </p:nvSpPr>
        <p:spPr>
          <a:xfrm>
            <a:off x="590340" y="5284327"/>
            <a:ext cx="12238463" cy="17905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799"/>
          </a:p>
        </p:txBody>
      </p:sp>
      <p:sp>
        <p:nvSpPr>
          <p:cNvPr id="19" name="TextBox 18">
            <a:extLst>
              <a:ext uri="{FF2B5EF4-FFF2-40B4-BE49-F238E27FC236}">
                <a16:creationId xmlns:a16="http://schemas.microsoft.com/office/drawing/2014/main" id="{8753D6B6-9790-2542-9EF1-A4A9298B7040}"/>
              </a:ext>
            </a:extLst>
          </p:cNvPr>
          <p:cNvSpPr txBox="1"/>
          <p:nvPr/>
        </p:nvSpPr>
        <p:spPr>
          <a:xfrm>
            <a:off x="2190940" y="5394585"/>
            <a:ext cx="2641593" cy="434689"/>
          </a:xfrm>
          <a:prstGeom prst="rect">
            <a:avLst/>
          </a:prstGeom>
          <a:noFill/>
        </p:spPr>
        <p:txBody>
          <a:bodyPr wrap="none" lIns="0" tIns="0" rIns="0" bIns="0" rtlCol="0">
            <a:noAutofit/>
          </a:bodyPr>
          <a:lstStyle>
            <a:lvl1pPr>
              <a:lnSpc>
                <a:spcPts val="3620"/>
              </a:lnSpc>
              <a:defRPr sz="3600" b="1" i="0">
                <a:latin typeface="Arial" panose="020B0604020202020204" pitchFamily="34" charset="0"/>
                <a:cs typeface="Arial" panose="020B0604020202020204" pitchFamily="34" charset="0"/>
              </a:defRPr>
            </a:lvl1pPr>
          </a:lstStyle>
          <a:p>
            <a:r>
              <a:rPr lang="en-GB" sz="1200"/>
              <a:t>KORT OM UMIDA GROUP</a:t>
            </a:r>
            <a:endParaRPr lang="x-none" sz="1200"/>
          </a:p>
        </p:txBody>
      </p:sp>
      <p:sp>
        <p:nvSpPr>
          <p:cNvPr id="18" name="Rectangle 17">
            <a:extLst>
              <a:ext uri="{FF2B5EF4-FFF2-40B4-BE49-F238E27FC236}">
                <a16:creationId xmlns:a16="http://schemas.microsoft.com/office/drawing/2014/main" id="{3F2F1F29-4741-964E-A3FC-F23806B6EB54}"/>
              </a:ext>
            </a:extLst>
          </p:cNvPr>
          <p:cNvSpPr/>
          <p:nvPr/>
        </p:nvSpPr>
        <p:spPr>
          <a:xfrm>
            <a:off x="2089316" y="5829968"/>
            <a:ext cx="9543504" cy="1076772"/>
          </a:xfrm>
          <a:prstGeom prst="rect">
            <a:avLst/>
          </a:prstGeom>
        </p:spPr>
        <p:txBody>
          <a:bodyPr wrap="square" numCol="2" spcCol="360000">
            <a:spAutoFit/>
          </a:bodyPr>
          <a:lstStyle/>
          <a:p>
            <a:pPr marL="12695" marR="17138">
              <a:lnSpc>
                <a:spcPct val="108300"/>
              </a:lnSpc>
              <a:spcBef>
                <a:spcPts val="434"/>
              </a:spcBef>
              <a:spcAft>
                <a:spcPts val="800"/>
              </a:spcAft>
            </a:pPr>
            <a:r>
              <a:rPr lang="sv-SE" sz="1000" spc="15" err="1">
                <a:latin typeface="Arial" panose="020B0604020202020204" pitchFamily="34" charset="0"/>
                <a:cs typeface="Arial" panose="020B0604020202020204" pitchFamily="34" charset="0"/>
              </a:rPr>
              <a:t>Umida</a:t>
            </a:r>
            <a:r>
              <a:rPr lang="sv-SE" sz="1000" spc="15">
                <a:latin typeface="Arial" panose="020B0604020202020204" pitchFamily="34" charset="0"/>
                <a:cs typeface="Arial" panose="020B0604020202020204" pitchFamily="34" charset="0"/>
              </a:rPr>
              <a:t> Group AB (</a:t>
            </a:r>
            <a:r>
              <a:rPr lang="sv-SE" sz="1000" spc="15" err="1">
                <a:latin typeface="Arial" panose="020B0604020202020204" pitchFamily="34" charset="0"/>
                <a:cs typeface="Arial" panose="020B0604020202020204" pitchFamily="34" charset="0"/>
              </a:rPr>
              <a:t>publ</a:t>
            </a:r>
            <a:r>
              <a:rPr lang="sv-SE" sz="1000" spc="15">
                <a:latin typeface="Arial" panose="020B0604020202020204" pitchFamily="34" charset="0"/>
                <a:cs typeface="Arial" panose="020B0604020202020204" pitchFamily="34" charset="0"/>
              </a:rPr>
              <a:t>) (</a:t>
            </a:r>
            <a:r>
              <a:rPr lang="sv-SE" sz="1000" spc="15" err="1">
                <a:latin typeface="Arial" panose="020B0604020202020204" pitchFamily="34" charset="0"/>
                <a:cs typeface="Arial" panose="020B0604020202020204" pitchFamily="34" charset="0"/>
              </a:rPr>
              <a:t>Umida</a:t>
            </a:r>
            <a:r>
              <a:rPr lang="sv-SE" sz="1000" spc="15">
                <a:latin typeface="Arial" panose="020B0604020202020204" pitchFamily="34" charset="0"/>
                <a:cs typeface="Arial" panose="020B0604020202020204" pitchFamily="34" charset="0"/>
              </a:rPr>
              <a:t>), är en företagsgrupp inom dryckesbranschen som producerar, marknadsför och säljer vin, sprit, blanddryck, glögg och andra alkoholhaltiga drycker samt flytande </a:t>
            </a:r>
            <a:br>
              <a:rPr lang="sv-SE" sz="1000" spc="15">
                <a:latin typeface="Arial" panose="020B0604020202020204" pitchFamily="34" charset="0"/>
                <a:cs typeface="Arial" panose="020B0604020202020204" pitchFamily="34" charset="0"/>
              </a:rPr>
            </a:br>
            <a:r>
              <a:rPr lang="sv-SE" sz="1000" spc="15">
                <a:latin typeface="Arial" panose="020B0604020202020204" pitchFamily="34" charset="0"/>
                <a:cs typeface="Arial" panose="020B0604020202020204" pitchFamily="34" charset="0"/>
              </a:rPr>
              <a:t>livsmedel. </a:t>
            </a:r>
            <a:r>
              <a:rPr lang="sv-SE" sz="1000" spc="15" err="1">
                <a:latin typeface="Arial" panose="020B0604020202020204" pitchFamily="34" charset="0"/>
                <a:cs typeface="Arial" panose="020B0604020202020204" pitchFamily="34" charset="0"/>
              </a:rPr>
              <a:t>Umida</a:t>
            </a:r>
            <a:r>
              <a:rPr lang="sv-SE" sz="1000" spc="15">
                <a:latin typeface="Arial" panose="020B0604020202020204" pitchFamily="34" charset="0"/>
                <a:cs typeface="Arial" panose="020B0604020202020204" pitchFamily="34" charset="0"/>
              </a:rPr>
              <a:t> Group är ett innovativt, snabbfotat och </a:t>
            </a:r>
            <a:br>
              <a:rPr lang="sv-SE" sz="1000" spc="15">
                <a:latin typeface="Arial" panose="020B0604020202020204" pitchFamily="34" charset="0"/>
                <a:cs typeface="Arial" panose="020B0604020202020204" pitchFamily="34" charset="0"/>
              </a:rPr>
            </a:br>
            <a:r>
              <a:rPr lang="sv-SE" sz="1000" spc="15">
                <a:latin typeface="Arial" panose="020B0604020202020204" pitchFamily="34" charset="0"/>
                <a:cs typeface="Arial" panose="020B0604020202020204" pitchFamily="34" charset="0"/>
              </a:rPr>
              <a:t>kvalitetsmedvetet dryckesföretag med visionen att skapa unika smakupplevelser. </a:t>
            </a:r>
          </a:p>
          <a:p>
            <a:pPr marL="12695" marR="17138">
              <a:lnSpc>
                <a:spcPct val="108300"/>
              </a:lnSpc>
              <a:spcBef>
                <a:spcPts val="434"/>
              </a:spcBef>
              <a:spcAft>
                <a:spcPts val="800"/>
              </a:spcAft>
            </a:pPr>
            <a:r>
              <a:rPr lang="sv-SE" sz="1000" spc="15">
                <a:latin typeface="Arial" panose="020B0604020202020204" pitchFamily="34" charset="0"/>
                <a:cs typeface="Arial" panose="020B0604020202020204" pitchFamily="34" charset="0"/>
              </a:rPr>
              <a:t>Genom affärsområdena Brands for Fans, </a:t>
            </a:r>
            <a:r>
              <a:rPr lang="sv-SE" sz="1000" spc="15" err="1">
                <a:latin typeface="Arial" panose="020B0604020202020204" pitchFamily="34" charset="0"/>
                <a:cs typeface="Arial" panose="020B0604020202020204" pitchFamily="34" charset="0"/>
              </a:rPr>
              <a:t>Umida</a:t>
            </a:r>
            <a:r>
              <a:rPr lang="sv-SE" sz="1000" spc="15">
                <a:latin typeface="Arial" panose="020B0604020202020204" pitchFamily="34" charset="0"/>
                <a:cs typeface="Arial" panose="020B0604020202020204" pitchFamily="34" charset="0"/>
              </a:rPr>
              <a:t> Brands och </a:t>
            </a:r>
            <a:r>
              <a:rPr lang="sv-SE" sz="1000" spc="15" err="1">
                <a:latin typeface="Arial" panose="020B0604020202020204" pitchFamily="34" charset="0"/>
                <a:cs typeface="Arial" panose="020B0604020202020204" pitchFamily="34" charset="0"/>
              </a:rPr>
              <a:t>Umida</a:t>
            </a:r>
            <a:r>
              <a:rPr lang="sv-SE" sz="1000" spc="15">
                <a:latin typeface="Arial" panose="020B0604020202020204" pitchFamily="34" charset="0"/>
                <a:cs typeface="Arial" panose="020B0604020202020204" pitchFamily="34" charset="0"/>
              </a:rPr>
              <a:t> Partners produceras, marknadsförs, säljs och distribueras både egna och externa uppdragsgivares varumärken. </a:t>
            </a:r>
            <a:r>
              <a:rPr lang="sv-SE" sz="1000" spc="15" err="1">
                <a:latin typeface="Arial" panose="020B0604020202020204" pitchFamily="34" charset="0"/>
                <a:cs typeface="Arial" panose="020B0604020202020204" pitchFamily="34" charset="0"/>
              </a:rPr>
              <a:t>Umida</a:t>
            </a:r>
            <a:r>
              <a:rPr lang="sv-SE" sz="1000" spc="15">
                <a:latin typeface="Arial" panose="020B0604020202020204" pitchFamily="34" charset="0"/>
                <a:cs typeface="Arial" panose="020B0604020202020204" pitchFamily="34" charset="0"/>
              </a:rPr>
              <a:t> Group verkar idag på en internationell marknad med kunder och uppdragsgivare i över femton olika länder.</a:t>
            </a:r>
          </a:p>
        </p:txBody>
      </p:sp>
      <p:pic>
        <p:nvPicPr>
          <p:cNvPr id="22" name="Bildobjekt 6">
            <a:extLst>
              <a:ext uri="{FF2B5EF4-FFF2-40B4-BE49-F238E27FC236}">
                <a16:creationId xmlns:a16="http://schemas.microsoft.com/office/drawing/2014/main" id="{88FB237A-1F0E-0548-A21F-AAF89971D56A}"/>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23" name="object 8">
            <a:extLst>
              <a:ext uri="{FF2B5EF4-FFF2-40B4-BE49-F238E27FC236}">
                <a16:creationId xmlns:a16="http://schemas.microsoft.com/office/drawing/2014/main" id="{F930F975-503B-FF4E-9DBE-5D483C97B571}"/>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dirty="0" err="1">
                <a:latin typeface="Arial" panose="020B0604020202020204" pitchFamily="34" charset="0"/>
                <a:cs typeface="Arial" panose="020B0604020202020204" pitchFamily="34" charset="0"/>
              </a:rPr>
              <a:t>Umida</a:t>
            </a:r>
            <a:r>
              <a:rPr lang="sv-SE" sz="600" b="1" dirty="0">
                <a:latin typeface="Arial" panose="020B0604020202020204" pitchFamily="34" charset="0"/>
                <a:cs typeface="Arial" panose="020B0604020202020204" pitchFamily="34" charset="0"/>
              </a:rPr>
              <a:t> Group</a:t>
            </a:r>
            <a:r>
              <a:rPr sz="600" b="1" dirty="0">
                <a:latin typeface="Arial" panose="020B0604020202020204" pitchFamily="34" charset="0"/>
                <a:cs typeface="Arial" panose="020B0604020202020204" pitchFamily="34" charset="0"/>
              </a:rPr>
              <a:t> AB ( </a:t>
            </a:r>
            <a:r>
              <a:rPr sz="600" b="1" dirty="0" err="1">
                <a:latin typeface="Arial" panose="020B0604020202020204" pitchFamily="34" charset="0"/>
                <a:cs typeface="Arial" panose="020B0604020202020204" pitchFamily="34" charset="0"/>
              </a:rPr>
              <a:t>publ</a:t>
            </a:r>
            <a:r>
              <a:rPr sz="600" b="1" dirty="0">
                <a:latin typeface="Arial" panose="020B0604020202020204" pitchFamily="34" charset="0"/>
                <a:cs typeface="Arial" panose="020B0604020202020204" pitchFamily="34" charset="0"/>
              </a:rPr>
              <a:t>) • Org.nr: </a:t>
            </a:r>
            <a:r>
              <a:rPr lang="sv-SE" sz="600" b="1" dirty="0">
                <a:latin typeface="Arial" panose="020B0604020202020204" pitchFamily="34" charset="0"/>
                <a:cs typeface="Arial" panose="020B0604020202020204" pitchFamily="34" charset="0"/>
              </a:rPr>
              <a:t>556740-5070</a:t>
            </a:r>
            <a:r>
              <a:rPr sz="600" b="1" dirty="0">
                <a:latin typeface="Arial" panose="020B0604020202020204" pitchFamily="34" charset="0"/>
                <a:cs typeface="Arial" panose="020B0604020202020204" pitchFamily="34" charset="0"/>
              </a:rPr>
              <a:t> • </a:t>
            </a:r>
            <a:r>
              <a:rPr lang="sv-SE" sz="600" b="1" dirty="0">
                <a:latin typeface="Arial" panose="020B0604020202020204" pitchFamily="34" charset="0"/>
                <a:cs typeface="Arial" panose="020B0604020202020204" pitchFamily="34" charset="0"/>
              </a:rPr>
              <a:t>Humlegårdsgatan 13</a:t>
            </a:r>
            <a:r>
              <a:rPr sz="600" b="1" dirty="0">
                <a:latin typeface="Arial" panose="020B0604020202020204" pitchFamily="34" charset="0"/>
                <a:cs typeface="Arial" panose="020B0604020202020204" pitchFamily="34" charset="0"/>
              </a:rPr>
              <a:t>, </a:t>
            </a:r>
            <a:r>
              <a:rPr lang="sv-SE" sz="600" b="1" dirty="0">
                <a:latin typeface="Arial" panose="020B0604020202020204" pitchFamily="34" charset="0"/>
                <a:cs typeface="Arial" panose="020B0604020202020204" pitchFamily="34" charset="0"/>
              </a:rPr>
              <a:t>114 46</a:t>
            </a:r>
            <a:r>
              <a:rPr sz="600" b="1" dirty="0">
                <a:latin typeface="Arial" panose="020B0604020202020204" pitchFamily="34" charset="0"/>
                <a:cs typeface="Arial" panose="020B0604020202020204" pitchFamily="34" charset="0"/>
              </a:rPr>
              <a:t> Stockholm • www.</a:t>
            </a:r>
            <a:r>
              <a:rPr lang="sv-SE" sz="600" b="1" dirty="0" err="1">
                <a:latin typeface="Arial" panose="020B0604020202020204" pitchFamily="34" charset="0"/>
                <a:cs typeface="Arial" panose="020B0604020202020204" pitchFamily="34" charset="0"/>
              </a:rPr>
              <a:t>umidagroup</a:t>
            </a:r>
            <a:r>
              <a:rPr sz="600" b="1" dirty="0">
                <a:latin typeface="Arial" panose="020B0604020202020204" pitchFamily="34" charset="0"/>
                <a:cs typeface="Arial" panose="020B0604020202020204" pitchFamily="34" charset="0"/>
              </a:rPr>
              <a:t>.com</a:t>
            </a:r>
            <a:endParaRPr lang="sv-SE" sz="600" b="1" dirty="0">
              <a:latin typeface="Arial" panose="020B0604020202020204" pitchFamily="34" charset="0"/>
              <a:cs typeface="Arial" panose="020B0604020202020204" pitchFamily="34" charset="0"/>
            </a:endParaRPr>
          </a:p>
        </p:txBody>
      </p:sp>
      <p:sp>
        <p:nvSpPr>
          <p:cNvPr id="24" name="Platshållare för bildnummer 2">
            <a:extLst>
              <a:ext uri="{FF2B5EF4-FFF2-40B4-BE49-F238E27FC236}">
                <a16:creationId xmlns:a16="http://schemas.microsoft.com/office/drawing/2014/main" id="{448950EB-9AEA-BB43-B85F-BC6871745BC0}"/>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2</a:t>
            </a:fld>
            <a:r>
              <a:rPr lang="sv-SE" b="1" spc="-85">
                <a:solidFill>
                  <a:schemeClr val="tx1"/>
                </a:solidFill>
                <a:latin typeface="Arial" panose="020B0604020202020204" pitchFamily="34" charset="0"/>
                <a:cs typeface="Arial" panose="020B0604020202020204" pitchFamily="34" charset="0"/>
              </a:rPr>
              <a:t> </a:t>
            </a:r>
          </a:p>
        </p:txBody>
      </p:sp>
      <p:sp>
        <p:nvSpPr>
          <p:cNvPr id="25" name="object 2">
            <a:extLst>
              <a:ext uri="{FF2B5EF4-FFF2-40B4-BE49-F238E27FC236}">
                <a16:creationId xmlns:a16="http://schemas.microsoft.com/office/drawing/2014/main" id="{603668A8-8C10-3B49-BECE-A138F69C331F}"/>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sp>
        <p:nvSpPr>
          <p:cNvPr id="11" name="TextBox 16">
            <a:extLst>
              <a:ext uri="{FF2B5EF4-FFF2-40B4-BE49-F238E27FC236}">
                <a16:creationId xmlns:a16="http://schemas.microsoft.com/office/drawing/2014/main" id="{442C1D81-212C-AB4F-8F5E-DD722227F65F}"/>
              </a:ext>
            </a:extLst>
          </p:cNvPr>
          <p:cNvSpPr txBox="1"/>
          <p:nvPr/>
        </p:nvSpPr>
        <p:spPr>
          <a:xfrm>
            <a:off x="590340" y="185606"/>
            <a:ext cx="12238464" cy="612628"/>
          </a:xfrm>
          <a:prstGeom prst="rect">
            <a:avLst/>
          </a:prstGeom>
          <a:noFill/>
        </p:spPr>
        <p:txBody>
          <a:bodyPr wrap="none" lIns="0" tIns="0" rIns="0" bIns="0" rtlCol="0" anchor="t">
            <a:noAutofit/>
          </a:bodyPr>
          <a:lstStyle>
            <a:lvl1pPr>
              <a:lnSpc>
                <a:spcPts val="3620"/>
              </a:lnSpc>
              <a:defRPr sz="3600" b="1" i="0">
                <a:latin typeface="Arial" panose="020B0604020202020204" pitchFamily="34" charset="0"/>
                <a:cs typeface="Arial" panose="020B0604020202020204" pitchFamily="34" charset="0"/>
              </a:defRPr>
            </a:lvl1pPr>
          </a:lstStyle>
          <a:p>
            <a:r>
              <a:rPr lang="en-GB" sz="1999" dirty="0">
                <a:latin typeface="Arial"/>
                <a:cs typeface="Arial"/>
              </a:rPr>
              <a:t>DELÅRSRAPPORT FÖR </a:t>
            </a:r>
            <a:r>
              <a:rPr lang="en-GB" sz="1999" dirty="0" err="1">
                <a:latin typeface="Arial"/>
                <a:cs typeface="Arial"/>
              </a:rPr>
              <a:t>TREDJE</a:t>
            </a:r>
            <a:r>
              <a:rPr lang="en-GB" sz="1999" dirty="0">
                <a:latin typeface="Arial"/>
                <a:cs typeface="Arial"/>
              </a:rPr>
              <a:t> KVARTALET 2025</a:t>
            </a:r>
            <a:endParaRPr lang="x-none" sz="1999" dirty="0">
              <a:latin typeface="Arial"/>
              <a:cs typeface="Arial"/>
            </a:endParaRPr>
          </a:p>
        </p:txBody>
      </p:sp>
      <p:pic>
        <p:nvPicPr>
          <p:cNvPr id="1026" name="Bildobjekt 1" descr="En bild som visar text, flaska, dryck, Glasflaska&#10;&#10;AI-genererat innehåll kan vara felaktigt.">
            <a:extLst>
              <a:ext uri="{FF2B5EF4-FFF2-40B4-BE49-F238E27FC236}">
                <a16:creationId xmlns:a16="http://schemas.microsoft.com/office/drawing/2014/main" id="{0850FC70-2EAF-C553-6070-50F4899BB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998" y="798928"/>
            <a:ext cx="7965430" cy="443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0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6CEA6F8-B519-6A47-A109-6255884CB58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3" name="Rektangel 12">
            <a:extLst>
              <a:ext uri="{FF2B5EF4-FFF2-40B4-BE49-F238E27FC236}">
                <a16:creationId xmlns:a16="http://schemas.microsoft.com/office/drawing/2014/main" id="{8AF3D197-C152-AB48-B66C-3A0F07F40425}"/>
              </a:ext>
            </a:extLst>
          </p:cNvPr>
          <p:cNvSpPr/>
          <p:nvPr/>
        </p:nvSpPr>
        <p:spPr>
          <a:xfrm>
            <a:off x="590341" y="352280"/>
            <a:ext cx="6548408" cy="392415"/>
          </a:xfrm>
          <a:prstGeom prst="rect">
            <a:avLst/>
          </a:prstGeom>
        </p:spPr>
        <p:txBody>
          <a:bodyPr wrap="square" lIns="91440" tIns="45720" rIns="91440" bIns="45720" anchor="t">
            <a:spAutoFit/>
          </a:bodyPr>
          <a:lstStyle/>
          <a:p>
            <a:r>
              <a:rPr lang="sv-SE" sz="1950" b="1" dirty="0">
                <a:latin typeface="Arial"/>
                <a:cs typeface="Arial"/>
              </a:rPr>
              <a:t>KASSAFLÖDESANALYS, MODERBOLAGET (</a:t>
            </a:r>
            <a:r>
              <a:rPr lang="sv-SE" sz="1950" b="1" dirty="0" err="1">
                <a:latin typeface="Arial"/>
                <a:cs typeface="Arial"/>
              </a:rPr>
              <a:t>TSEK</a:t>
            </a:r>
            <a:r>
              <a:rPr lang="sv-SE" sz="1950" b="1" dirty="0">
                <a:latin typeface="Arial"/>
                <a:cs typeface="Arial"/>
              </a:rPr>
              <a:t>)</a:t>
            </a:r>
          </a:p>
        </p:txBody>
      </p:sp>
      <p:sp>
        <p:nvSpPr>
          <p:cNvPr id="3" name="Rektangel 2">
            <a:extLst>
              <a:ext uri="{FF2B5EF4-FFF2-40B4-BE49-F238E27FC236}">
                <a16:creationId xmlns:a16="http://schemas.microsoft.com/office/drawing/2014/main" id="{5EA3D024-23CB-4F48-963A-2C5044087A47}"/>
              </a:ext>
            </a:extLst>
          </p:cNvPr>
          <p:cNvSpPr/>
          <p:nvPr/>
        </p:nvSpPr>
        <p:spPr>
          <a:xfrm>
            <a:off x="12581682" y="7201320"/>
            <a:ext cx="342280" cy="215368"/>
          </a:xfrm>
          <a:prstGeom prst="rect">
            <a:avLst/>
          </a:prstGeom>
        </p:spPr>
        <p:txBody>
          <a:bodyPr wrap="square">
            <a:spAutoFit/>
          </a:bodyPr>
          <a:lstStyle/>
          <a:p>
            <a:pPr marL="38085" algn="r">
              <a:spcBef>
                <a:spcPts val="60"/>
              </a:spcBef>
            </a:pPr>
            <a:r>
              <a:rPr lang="sv-SE" sz="800" b="1" spc="15">
                <a:latin typeface="Arial" panose="020B0604020202020204" pitchFamily="34" charset="0"/>
                <a:cs typeface="Arial" panose="020B0604020202020204" pitchFamily="34" charset="0"/>
              </a:rPr>
              <a:t>21</a:t>
            </a:r>
            <a:endParaRPr lang="sv-SE" sz="800" b="1" spc="15">
              <a:solidFill>
                <a:schemeClr val="tx1"/>
              </a:solidFill>
              <a:latin typeface="Arial" panose="020B0604020202020204" pitchFamily="34" charset="0"/>
              <a:cs typeface="Arial" panose="020B0604020202020204" pitchFamily="34" charset="0"/>
            </a:endParaRPr>
          </a:p>
        </p:txBody>
      </p:sp>
      <p:sp>
        <p:nvSpPr>
          <p:cNvPr id="11" name="object 8">
            <a:extLst>
              <a:ext uri="{FF2B5EF4-FFF2-40B4-BE49-F238E27FC236}">
                <a16:creationId xmlns:a16="http://schemas.microsoft.com/office/drawing/2014/main" id="{4CEB3460-CA37-D903-454B-C5156D3D8449}"/>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2" name="object 2">
            <a:extLst>
              <a:ext uri="{FF2B5EF4-FFF2-40B4-BE49-F238E27FC236}">
                <a16:creationId xmlns:a16="http://schemas.microsoft.com/office/drawing/2014/main" id="{7D4117ED-7FF1-EAD9-9001-B5B1EA781142}"/>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pic>
        <p:nvPicPr>
          <p:cNvPr id="5" name="Bildobjekt 4">
            <a:extLst>
              <a:ext uri="{FF2B5EF4-FFF2-40B4-BE49-F238E27FC236}">
                <a16:creationId xmlns:a16="http://schemas.microsoft.com/office/drawing/2014/main" id="{1215E9BB-8378-AC9A-0DDE-FA29F43B5739}"/>
              </a:ext>
            </a:extLst>
          </p:cNvPr>
          <p:cNvPicPr>
            <a:picLocks noChangeAspect="1"/>
          </p:cNvPicPr>
          <p:nvPr/>
        </p:nvPicPr>
        <p:blipFill>
          <a:blip r:embed="rId3"/>
          <a:stretch>
            <a:fillRect/>
          </a:stretch>
        </p:blipFill>
        <p:spPr>
          <a:xfrm>
            <a:off x="590341" y="830754"/>
            <a:ext cx="5764739" cy="6027103"/>
          </a:xfrm>
          <a:prstGeom prst="rect">
            <a:avLst/>
          </a:prstGeom>
        </p:spPr>
      </p:pic>
    </p:spTree>
    <p:extLst>
      <p:ext uri="{BB962C8B-B14F-4D97-AF65-F5344CB8AC3E}">
        <p14:creationId xmlns:p14="http://schemas.microsoft.com/office/powerpoint/2010/main" val="1319492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47A62959-A7E6-8D48-B4AC-6D3DD004629C}"/>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1" name="Platshållare för bildnummer 2">
            <a:extLst>
              <a:ext uri="{FF2B5EF4-FFF2-40B4-BE49-F238E27FC236}">
                <a16:creationId xmlns:a16="http://schemas.microsoft.com/office/drawing/2014/main" id="{9A839884-BAD4-8442-9B85-F3624E16CC26}"/>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21</a:t>
            </a:fld>
            <a:r>
              <a:rPr lang="sv-SE" b="1" spc="-85">
                <a:solidFill>
                  <a:schemeClr val="tx1"/>
                </a:solidFill>
                <a:latin typeface="Arial" panose="020B0604020202020204" pitchFamily="34" charset="0"/>
                <a:cs typeface="Arial" panose="020B0604020202020204" pitchFamily="34" charset="0"/>
              </a:rPr>
              <a:t> </a:t>
            </a:r>
          </a:p>
        </p:txBody>
      </p:sp>
      <p:sp>
        <p:nvSpPr>
          <p:cNvPr id="12" name="Rektangel 11">
            <a:extLst>
              <a:ext uri="{FF2B5EF4-FFF2-40B4-BE49-F238E27FC236}">
                <a16:creationId xmlns:a16="http://schemas.microsoft.com/office/drawing/2014/main" id="{327315BA-2D12-E342-92A1-B2058E87E5B8}"/>
              </a:ext>
            </a:extLst>
          </p:cNvPr>
          <p:cNvSpPr/>
          <p:nvPr/>
        </p:nvSpPr>
        <p:spPr>
          <a:xfrm>
            <a:off x="580451" y="352280"/>
            <a:ext cx="7276494" cy="399968"/>
          </a:xfrm>
          <a:prstGeom prst="rect">
            <a:avLst/>
          </a:prstGeom>
        </p:spPr>
        <p:txBody>
          <a:bodyPr wrap="square" lIns="91440" tIns="45720" rIns="91440" bIns="45720" anchor="t">
            <a:spAutoFit/>
          </a:bodyPr>
          <a:lstStyle/>
          <a:p>
            <a:r>
              <a:rPr lang="sv-SE" sz="1950" b="1" dirty="0">
                <a:latin typeface="Arial"/>
                <a:cs typeface="Arial"/>
              </a:rPr>
              <a:t>FÖRÄNDRING EGET KAPITAL, MODERBOLAGET (</a:t>
            </a:r>
            <a:r>
              <a:rPr lang="sv-SE" sz="1950" b="1" dirty="0" err="1">
                <a:latin typeface="Arial"/>
                <a:cs typeface="Arial"/>
              </a:rPr>
              <a:t>TSEK</a:t>
            </a:r>
            <a:r>
              <a:rPr lang="sv-SE" sz="1950" b="1" dirty="0">
                <a:latin typeface="Arial"/>
                <a:cs typeface="Arial"/>
              </a:rPr>
              <a:t>)</a:t>
            </a:r>
          </a:p>
        </p:txBody>
      </p:sp>
      <p:sp>
        <p:nvSpPr>
          <p:cNvPr id="13" name="object 8">
            <a:extLst>
              <a:ext uri="{FF2B5EF4-FFF2-40B4-BE49-F238E27FC236}">
                <a16:creationId xmlns:a16="http://schemas.microsoft.com/office/drawing/2014/main" id="{AB364FE1-1E75-58AF-ABA2-E90A2597049A}"/>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2" name="object 2">
            <a:extLst>
              <a:ext uri="{FF2B5EF4-FFF2-40B4-BE49-F238E27FC236}">
                <a16:creationId xmlns:a16="http://schemas.microsoft.com/office/drawing/2014/main" id="{031F0EC6-9A36-59DB-9EE6-6F487240BA21}"/>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pic>
        <p:nvPicPr>
          <p:cNvPr id="5" name="Bildobjekt 4">
            <a:extLst>
              <a:ext uri="{FF2B5EF4-FFF2-40B4-BE49-F238E27FC236}">
                <a16:creationId xmlns:a16="http://schemas.microsoft.com/office/drawing/2014/main" id="{5D4273E0-31ED-1258-35E8-D1126CE4C8AD}"/>
              </a:ext>
            </a:extLst>
          </p:cNvPr>
          <p:cNvPicPr>
            <a:picLocks noChangeAspect="1"/>
          </p:cNvPicPr>
          <p:nvPr/>
        </p:nvPicPr>
        <p:blipFill>
          <a:blip r:embed="rId4"/>
          <a:stretch>
            <a:fillRect/>
          </a:stretch>
        </p:blipFill>
        <p:spPr>
          <a:xfrm>
            <a:off x="580451" y="1263687"/>
            <a:ext cx="12593955" cy="3754767"/>
          </a:xfrm>
          <a:prstGeom prst="rect">
            <a:avLst/>
          </a:prstGeom>
        </p:spPr>
      </p:pic>
    </p:spTree>
    <p:extLst>
      <p:ext uri="{BB962C8B-B14F-4D97-AF65-F5344CB8AC3E}">
        <p14:creationId xmlns:p14="http://schemas.microsoft.com/office/powerpoint/2010/main" val="2673359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04750F0-C5AE-4910-9FB5-A6FA82C594CC}"/>
              </a:ext>
            </a:extLst>
          </p:cNvPr>
          <p:cNvPicPr>
            <a:picLocks noChangeAspect="1"/>
          </p:cNvPicPr>
          <p:nvPr/>
        </p:nvPicPr>
        <p:blipFill>
          <a:blip r:embed="rId2"/>
          <a:stretch>
            <a:fillRect/>
          </a:stretch>
        </p:blipFill>
        <p:spPr>
          <a:xfrm>
            <a:off x="6794323" y="953394"/>
            <a:ext cx="5553075" cy="3281362"/>
          </a:xfrm>
          <a:prstGeom prst="rect">
            <a:avLst/>
          </a:prstGeom>
        </p:spPr>
      </p:pic>
      <p:pic>
        <p:nvPicPr>
          <p:cNvPr id="16" name="Bildobjekt 15">
            <a:extLst>
              <a:ext uri="{FF2B5EF4-FFF2-40B4-BE49-F238E27FC236}">
                <a16:creationId xmlns:a16="http://schemas.microsoft.com/office/drawing/2014/main" id="{EB48406F-1017-4C3A-814A-FBBFC780D126}"/>
              </a:ext>
            </a:extLst>
          </p:cNvPr>
          <p:cNvPicPr>
            <a:picLocks noChangeAspect="1"/>
          </p:cNvPicPr>
          <p:nvPr/>
        </p:nvPicPr>
        <p:blipFill>
          <a:blip r:embed="rId3"/>
          <a:stretch>
            <a:fillRect/>
          </a:stretch>
        </p:blipFill>
        <p:spPr>
          <a:xfrm>
            <a:off x="6794323" y="4234756"/>
            <a:ext cx="5418069" cy="2967370"/>
          </a:xfrm>
          <a:prstGeom prst="rect">
            <a:avLst/>
          </a:prstGeom>
        </p:spPr>
      </p:pic>
      <p:pic>
        <p:nvPicPr>
          <p:cNvPr id="10" name="Bildobjekt 6">
            <a:extLst>
              <a:ext uri="{FF2B5EF4-FFF2-40B4-BE49-F238E27FC236}">
                <a16:creationId xmlns:a16="http://schemas.microsoft.com/office/drawing/2014/main" id="{B82B8F6A-D92E-C541-9E81-A5E978BF4EF1}"/>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3" name="Platshållare för bildnummer 2">
            <a:extLst>
              <a:ext uri="{FF2B5EF4-FFF2-40B4-BE49-F238E27FC236}">
                <a16:creationId xmlns:a16="http://schemas.microsoft.com/office/drawing/2014/main" id="{E357C8D2-FC98-944D-8998-7C837A93D1B0}"/>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22</a:t>
            </a:fld>
            <a:r>
              <a:rPr lang="sv-SE" b="1" spc="-85">
                <a:solidFill>
                  <a:schemeClr val="tx1"/>
                </a:solidFill>
                <a:latin typeface="Arial" panose="020B0604020202020204" pitchFamily="34" charset="0"/>
                <a:cs typeface="Arial" panose="020B0604020202020204" pitchFamily="34" charset="0"/>
              </a:rPr>
              <a:t> </a:t>
            </a:r>
          </a:p>
        </p:txBody>
      </p:sp>
      <p:sp>
        <p:nvSpPr>
          <p:cNvPr id="14" name="Rektangel 13">
            <a:extLst>
              <a:ext uri="{FF2B5EF4-FFF2-40B4-BE49-F238E27FC236}">
                <a16:creationId xmlns:a16="http://schemas.microsoft.com/office/drawing/2014/main" id="{C960E480-D69F-6948-A6F9-90E811D6632E}"/>
              </a:ext>
            </a:extLst>
          </p:cNvPr>
          <p:cNvSpPr/>
          <p:nvPr/>
        </p:nvSpPr>
        <p:spPr>
          <a:xfrm>
            <a:off x="590341" y="360724"/>
            <a:ext cx="7276494" cy="399968"/>
          </a:xfrm>
          <a:prstGeom prst="rect">
            <a:avLst/>
          </a:prstGeom>
        </p:spPr>
        <p:txBody>
          <a:bodyPr wrap="square">
            <a:spAutoFit/>
          </a:bodyPr>
          <a:lstStyle/>
          <a:p>
            <a:r>
              <a:rPr lang="sv-SE" sz="1999" b="1" dirty="0">
                <a:latin typeface="Arial" panose="020B0604020202020204" pitchFamily="34" charset="0"/>
                <a:cs typeface="Arial" panose="020B0604020202020204" pitchFamily="34" charset="0"/>
              </a:rPr>
              <a:t>NYCKELTAL (</a:t>
            </a:r>
            <a:r>
              <a:rPr lang="sv-SE" sz="1999" b="1" dirty="0" err="1">
                <a:latin typeface="Arial" panose="020B0604020202020204" pitchFamily="34" charset="0"/>
                <a:cs typeface="Arial" panose="020B0604020202020204" pitchFamily="34" charset="0"/>
              </a:rPr>
              <a:t>TSEK</a:t>
            </a:r>
            <a:r>
              <a:rPr lang="sv-SE" sz="1999" b="1" dirty="0">
                <a:latin typeface="Arial" panose="020B0604020202020204" pitchFamily="34" charset="0"/>
                <a:cs typeface="Arial" panose="020B0604020202020204" pitchFamily="34" charset="0"/>
              </a:rPr>
              <a:t>)</a:t>
            </a:r>
          </a:p>
        </p:txBody>
      </p:sp>
      <p:sp>
        <p:nvSpPr>
          <p:cNvPr id="12" name="object 8">
            <a:extLst>
              <a:ext uri="{FF2B5EF4-FFF2-40B4-BE49-F238E27FC236}">
                <a16:creationId xmlns:a16="http://schemas.microsoft.com/office/drawing/2014/main" id="{13BE1A4F-4F6C-9AF4-EAD0-384B7F32BEDB}"/>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2" name="object 2">
            <a:extLst>
              <a:ext uri="{FF2B5EF4-FFF2-40B4-BE49-F238E27FC236}">
                <a16:creationId xmlns:a16="http://schemas.microsoft.com/office/drawing/2014/main" id="{AE1065E2-D285-F223-8725-1A8698FCE637}"/>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pic>
        <p:nvPicPr>
          <p:cNvPr id="6" name="Bildobjekt 5">
            <a:extLst>
              <a:ext uri="{FF2B5EF4-FFF2-40B4-BE49-F238E27FC236}">
                <a16:creationId xmlns:a16="http://schemas.microsoft.com/office/drawing/2014/main" id="{6751D706-5AC7-9F4D-CC14-F27A1854965E}"/>
              </a:ext>
            </a:extLst>
          </p:cNvPr>
          <p:cNvPicPr>
            <a:picLocks noChangeAspect="1"/>
          </p:cNvPicPr>
          <p:nvPr/>
        </p:nvPicPr>
        <p:blipFill>
          <a:blip r:embed="rId5"/>
          <a:stretch>
            <a:fillRect/>
          </a:stretch>
        </p:blipFill>
        <p:spPr>
          <a:xfrm>
            <a:off x="590341" y="953394"/>
            <a:ext cx="5906324" cy="614448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EB72B0B-5E5F-EB4E-8454-E210FFB640FE}"/>
              </a:ext>
            </a:extLst>
          </p:cNvPr>
          <p:cNvPicPr>
            <a:picLocks noChangeAspect="1"/>
          </p:cNvPicPr>
          <p:nvPr/>
        </p:nvPicPr>
        <p:blipFill>
          <a:blip r:embed="rId2"/>
          <a:srcRect/>
          <a:stretch/>
        </p:blipFill>
        <p:spPr>
          <a:xfrm>
            <a:off x="-1" y="1489"/>
            <a:ext cx="13439775" cy="7559873"/>
          </a:xfrm>
          <a:prstGeom prst="rect">
            <a:avLst/>
          </a:prstGeom>
        </p:spPr>
      </p:pic>
      <p:pic>
        <p:nvPicPr>
          <p:cNvPr id="7" name="Bildobjekt 6">
            <a:extLst>
              <a:ext uri="{FF2B5EF4-FFF2-40B4-BE49-F238E27FC236}">
                <a16:creationId xmlns:a16="http://schemas.microsoft.com/office/drawing/2014/main" id="{42E4FC83-11F6-BF43-A75D-FC98E6045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7004" y="890020"/>
            <a:ext cx="7045767" cy="2051873"/>
          </a:xfrm>
          <a:prstGeom prst="rect">
            <a:avLst/>
          </a:prstGeom>
        </p:spPr>
      </p:pic>
    </p:spTree>
    <p:extLst>
      <p:ext uri="{BB962C8B-B14F-4D97-AF65-F5344CB8AC3E}">
        <p14:creationId xmlns:p14="http://schemas.microsoft.com/office/powerpoint/2010/main" val="4097169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Bildobjekt 6">
            <a:extLst>
              <a:ext uri="{FF2B5EF4-FFF2-40B4-BE49-F238E27FC236}">
                <a16:creationId xmlns:a16="http://schemas.microsoft.com/office/drawing/2014/main" id="{A88B4EAC-8ADF-464C-9358-AAF27C46E0A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6" name="Platshållare för bildnummer 2">
            <a:extLst>
              <a:ext uri="{FF2B5EF4-FFF2-40B4-BE49-F238E27FC236}">
                <a16:creationId xmlns:a16="http://schemas.microsoft.com/office/drawing/2014/main" id="{FD20516B-FF56-CE4D-ACD9-207760A06958}"/>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3</a:t>
            </a:fld>
            <a:r>
              <a:rPr lang="sv-SE" b="1" spc="-85">
                <a:solidFill>
                  <a:schemeClr val="tx1"/>
                </a:solidFill>
                <a:latin typeface="Arial" panose="020B0604020202020204" pitchFamily="34" charset="0"/>
                <a:cs typeface="Arial" panose="020B0604020202020204" pitchFamily="34" charset="0"/>
              </a:rPr>
              <a:t> </a:t>
            </a:r>
          </a:p>
        </p:txBody>
      </p:sp>
      <p:sp>
        <p:nvSpPr>
          <p:cNvPr id="10" name="object 4">
            <a:extLst>
              <a:ext uri="{FF2B5EF4-FFF2-40B4-BE49-F238E27FC236}">
                <a16:creationId xmlns:a16="http://schemas.microsoft.com/office/drawing/2014/main" id="{5FD68E6B-9974-4525-8C54-75EB18B5634B}"/>
              </a:ext>
            </a:extLst>
          </p:cNvPr>
          <p:cNvSpPr txBox="1">
            <a:spLocks/>
          </p:cNvSpPr>
          <p:nvPr/>
        </p:nvSpPr>
        <p:spPr>
          <a:xfrm>
            <a:off x="590339" y="4997349"/>
            <a:ext cx="5812954" cy="210239"/>
          </a:xfrm>
          <a:prstGeom prst="rect">
            <a:avLst/>
          </a:prstGeom>
        </p:spPr>
        <p:txBody>
          <a:bodyPr vert="horz" wrap="square" lIns="0" tIns="25391" rIns="0" bIns="0" rtlCol="0" anchor="t">
            <a:spAutoFit/>
          </a:bodyPr>
          <a:lstStyle>
            <a:lvl1pPr marL="0">
              <a:defRPr sz="1000" b="1" i="0">
                <a:solidFill>
                  <a:srgbClr val="231F20"/>
                </a:solidFill>
                <a:latin typeface="Arial Narrow"/>
                <a:ea typeface="+mn-ea"/>
                <a:cs typeface="Arial Narrow"/>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695">
              <a:spcBef>
                <a:spcPts val="200"/>
              </a:spcBef>
            </a:pPr>
            <a:endParaRPr lang="sv-SE" sz="1200" kern="0" spc="45">
              <a:solidFill>
                <a:schemeClr val="tx1"/>
              </a:solidFill>
              <a:latin typeface="Arial" panose="020B0604020202020204" pitchFamily="34" charset="0"/>
              <a:cs typeface="Arial" panose="020B0604020202020204" pitchFamily="34" charset="0"/>
            </a:endParaRPr>
          </a:p>
        </p:txBody>
      </p:sp>
      <p:sp>
        <p:nvSpPr>
          <p:cNvPr id="12" name="object 8">
            <a:extLst>
              <a:ext uri="{FF2B5EF4-FFF2-40B4-BE49-F238E27FC236}">
                <a16:creationId xmlns:a16="http://schemas.microsoft.com/office/drawing/2014/main" id="{7771031C-64D7-479F-0293-D2A685B6710D}"/>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13" name="object 4">
            <a:extLst>
              <a:ext uri="{FF2B5EF4-FFF2-40B4-BE49-F238E27FC236}">
                <a16:creationId xmlns:a16="http://schemas.microsoft.com/office/drawing/2014/main" id="{B72FFC82-E4E2-D3D4-F331-B2A6E3A2AD7E}"/>
              </a:ext>
            </a:extLst>
          </p:cNvPr>
          <p:cNvSpPr txBox="1">
            <a:spLocks/>
          </p:cNvSpPr>
          <p:nvPr/>
        </p:nvSpPr>
        <p:spPr>
          <a:xfrm>
            <a:off x="7362842" y="441423"/>
            <a:ext cx="5909082" cy="7042945"/>
          </a:xfrm>
          <a:prstGeom prst="rect">
            <a:avLst/>
          </a:prstGeom>
        </p:spPr>
        <p:txBody>
          <a:bodyPr vert="horz" wrap="square" lIns="0" tIns="25391" rIns="0" bIns="0" rtlCol="0" anchor="t">
            <a:spAutoFit/>
          </a:bodyPr>
          <a:lstStyle>
            <a:lvl1pPr marL="0">
              <a:defRPr sz="1000" b="1" i="0">
                <a:solidFill>
                  <a:srgbClr val="231F20"/>
                </a:solidFill>
                <a:latin typeface="Arial Narrow"/>
                <a:ea typeface="+mn-ea"/>
                <a:cs typeface="Arial Narrow"/>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695">
              <a:spcBef>
                <a:spcPts val="200"/>
              </a:spcBef>
            </a:pPr>
            <a:r>
              <a:rPr lang="sv-SE" sz="900" kern="0" spc="45" dirty="0">
                <a:solidFill>
                  <a:schemeClr val="tx1"/>
                </a:solidFill>
                <a:latin typeface="Arial"/>
                <a:cs typeface="Arial"/>
              </a:rPr>
              <a:t>TREDJE KVARTALET 2025</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Nettoomsättningen exklusive punktskatter och övriga rörelseintäkter uppgick till 19 011 KSEK (25 199 KSEK), en försämring om 24,6 % jämfört med föregående år. Minskningen förklaras främst av föregående års lanseringsuppfyllnad av </a:t>
            </a:r>
            <a:r>
              <a:rPr lang="sv-SE" sz="800" b="0" spc="15" dirty="0" err="1">
                <a:solidFill>
                  <a:schemeClr val="tx1"/>
                </a:solidFill>
                <a:latin typeface="Arial"/>
                <a:cs typeface="Arial"/>
              </a:rPr>
              <a:t>Joluca</a:t>
            </a:r>
            <a:r>
              <a:rPr lang="sv-SE" sz="800" b="0" spc="15" dirty="0">
                <a:solidFill>
                  <a:schemeClr val="tx1"/>
                </a:solidFill>
                <a:latin typeface="Arial"/>
                <a:cs typeface="Arial"/>
              </a:rPr>
              <a:t> till lanseringen vecka 37 2024. Varumärket ELIN visar också en minskad försäljning. </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Bruttoresultatet uppgick till 7 443 KSEK (10 666 KSEK), en minskning med 3 223 KSEK, som en följd av minskad försäljning.</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Bruttovinstmarginalen uppgick till 39,2 % (42,3 %), vilket är en marginell försämring mot föregående år men i linje med årets första nio månader.  </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De operationella kostnaderna exklusive avskrivningar uppgick till -9 287 KSEK (-7 757 KSEK), en ökning med 19,7 % jämfört med föregående år. Kostnadsökningen drivs av tillfälligt ökade personalkostnader hänförda till uppsagd personal samt personal inom </a:t>
            </a:r>
            <a:r>
              <a:rPr lang="sv-SE" sz="800" b="0" spc="15" dirty="0" err="1">
                <a:solidFill>
                  <a:schemeClr val="tx1"/>
                </a:solidFill>
                <a:latin typeface="Arial"/>
                <a:cs typeface="Arial"/>
              </a:rPr>
              <a:t>THBC</a:t>
            </a:r>
            <a:r>
              <a:rPr lang="sv-SE" sz="800" b="0" spc="15" dirty="0">
                <a:solidFill>
                  <a:schemeClr val="tx1"/>
                </a:solidFill>
                <a:latin typeface="Arial"/>
                <a:cs typeface="Arial"/>
              </a:rPr>
              <a:t>, vissa ökningar av sälj- och marknadsinvesteringar i varumärket </a:t>
            </a:r>
            <a:r>
              <a:rPr lang="sv-SE" sz="800" b="0" spc="15" dirty="0" err="1">
                <a:solidFill>
                  <a:schemeClr val="tx1"/>
                </a:solidFill>
                <a:latin typeface="Arial"/>
                <a:cs typeface="Arial"/>
              </a:rPr>
              <a:t>Joluca</a:t>
            </a:r>
            <a:r>
              <a:rPr lang="sv-SE" sz="800" b="0" spc="15" dirty="0">
                <a:solidFill>
                  <a:schemeClr val="tx1"/>
                </a:solidFill>
                <a:latin typeface="Arial"/>
                <a:cs typeface="Arial"/>
              </a:rPr>
              <a:t> på den svenska marknaden samt initiala kostnader för etableringen i Spanien, där försäljningen kommer in under det fjärde kvartalet, finns också under kvartalet.   </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EBITDA försämrades jämfört med föregående år och uppgick till -2 050 KSEK (3 257 KSEK). Försämringen är främst hänförlig till minskad försäljning samt ökade personalkostnader om 876 </a:t>
            </a:r>
            <a:r>
              <a:rPr lang="sv-SE" sz="800" b="0" spc="15" dirty="0" err="1">
                <a:solidFill>
                  <a:schemeClr val="tx1"/>
                </a:solidFill>
                <a:latin typeface="Arial"/>
                <a:cs typeface="Arial"/>
              </a:rPr>
              <a:t>KSEK</a:t>
            </a:r>
            <a:r>
              <a:rPr lang="sv-SE" sz="800" b="0" spc="15" dirty="0">
                <a:solidFill>
                  <a:schemeClr val="tx1"/>
                </a:solidFill>
                <a:latin typeface="Arial"/>
                <a:cs typeface="Arial"/>
              </a:rPr>
              <a:t> samt fortsatta marknadskostnader för att växa marknadsandelarna för </a:t>
            </a:r>
            <a:r>
              <a:rPr lang="sv-SE" sz="800" b="0" spc="15" dirty="0" err="1">
                <a:solidFill>
                  <a:schemeClr val="tx1"/>
                </a:solidFill>
                <a:latin typeface="Arial"/>
                <a:cs typeface="Arial"/>
              </a:rPr>
              <a:t>Joluca</a:t>
            </a:r>
            <a:r>
              <a:rPr lang="sv-SE" sz="800" b="0" spc="15" dirty="0">
                <a:solidFill>
                  <a:schemeClr val="tx1"/>
                </a:solidFill>
                <a:latin typeface="Arial"/>
                <a:cs typeface="Arial"/>
              </a:rPr>
              <a:t>. Den nyförvärvade verksamheten </a:t>
            </a:r>
            <a:r>
              <a:rPr lang="sv-SE" sz="800" b="0" spc="15" dirty="0" err="1">
                <a:solidFill>
                  <a:schemeClr val="tx1"/>
                </a:solidFill>
                <a:latin typeface="Arial"/>
                <a:cs typeface="Arial"/>
              </a:rPr>
              <a:t>THBC</a:t>
            </a:r>
            <a:r>
              <a:rPr lang="sv-SE" sz="800" b="0" spc="15" dirty="0">
                <a:solidFill>
                  <a:schemeClr val="tx1"/>
                </a:solidFill>
                <a:latin typeface="Arial"/>
                <a:cs typeface="Arial"/>
              </a:rPr>
              <a:t> bidrar med negativa siffror under kvartalet. Bolaget räknar med att återgå till positiv </a:t>
            </a:r>
            <a:r>
              <a:rPr lang="sv-SE" sz="800" b="0" spc="15" dirty="0" err="1">
                <a:solidFill>
                  <a:schemeClr val="tx1"/>
                </a:solidFill>
                <a:latin typeface="Arial"/>
                <a:cs typeface="Arial"/>
              </a:rPr>
              <a:t>EBITDA</a:t>
            </a:r>
            <a:r>
              <a:rPr lang="sv-SE" sz="800" b="0" spc="15" dirty="0">
                <a:solidFill>
                  <a:schemeClr val="tx1"/>
                </a:solidFill>
                <a:latin typeface="Arial"/>
                <a:cs typeface="Arial"/>
              </a:rPr>
              <a:t> under det fjärde kvartalet.  </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Rörelseresultatet uppgick till -3 344 KSEK (2 168 KSEK), en försämring med -5 307 KSEK.</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Resultatet efter skatt och finansiella poster uppgick till -3 922 KSEK (1 499 </a:t>
            </a:r>
            <a:r>
              <a:rPr lang="sv-SE" sz="800" b="0" spc="15" dirty="0" err="1">
                <a:solidFill>
                  <a:schemeClr val="tx1"/>
                </a:solidFill>
                <a:latin typeface="Arial"/>
                <a:cs typeface="Arial"/>
              </a:rPr>
              <a:t>KSEK</a:t>
            </a:r>
            <a:r>
              <a:rPr lang="sv-SE" sz="800" b="0" spc="15" dirty="0">
                <a:solidFill>
                  <a:schemeClr val="tx1"/>
                </a:solidFill>
                <a:latin typeface="Arial"/>
                <a:cs typeface="Arial"/>
              </a:rPr>
              <a:t>). </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Kassaflödet från den löpande verksamheten efter förändringar i rörelsekapital uppgick till 1 028 KSEK (6 292 KSEK), en försämring med 5 264 KSEK.</a:t>
            </a:r>
            <a:endParaRPr lang="sv-SE" sz="900" kern="0" spc="45" dirty="0">
              <a:solidFill>
                <a:schemeClr val="tx1"/>
              </a:solidFill>
              <a:latin typeface="Arial"/>
              <a:cs typeface="Arial"/>
            </a:endParaRPr>
          </a:p>
          <a:p>
            <a:pPr marR="17138">
              <a:spcBef>
                <a:spcPts val="600"/>
              </a:spcBef>
              <a:spcAft>
                <a:spcPts val="200"/>
              </a:spcAft>
              <a:tabLst>
                <a:tab pos="457017" algn="l"/>
              </a:tabLst>
            </a:pPr>
            <a:r>
              <a:rPr lang="sv-SE" sz="900" kern="0" spc="45" dirty="0">
                <a:solidFill>
                  <a:schemeClr val="tx1"/>
                </a:solidFill>
                <a:latin typeface="Arial"/>
                <a:cs typeface="Arial"/>
              </a:rPr>
              <a:t>FÖRSTA NIO MÅNADER 2025</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Nettoomsättningen exklusive punktskatter och övriga rörelseintäkter uppgick till 60 310 KSEK (54 373 KSEK), en tillväxt om 10,9 % jämfört med föregående år. Tillväxten är driven av varumärket </a:t>
            </a:r>
            <a:r>
              <a:rPr lang="sv-SE" sz="800" b="0" spc="15" dirty="0" err="1">
                <a:solidFill>
                  <a:schemeClr val="tx1"/>
                </a:solidFill>
                <a:latin typeface="Arial"/>
                <a:cs typeface="Arial"/>
              </a:rPr>
              <a:t>Joluca</a:t>
            </a:r>
            <a:r>
              <a:rPr lang="sv-SE" sz="800" b="0" spc="15" dirty="0">
                <a:solidFill>
                  <a:schemeClr val="tx1"/>
                </a:solidFill>
                <a:latin typeface="Arial"/>
                <a:cs typeface="Arial"/>
              </a:rPr>
              <a:t> och fortsatt stabil tillväxt av Ekobryggeriet.</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Bruttoresultatet uppgick till 23 584 KSEK (18 911 KSEK), en förbättring om 4 673 </a:t>
            </a:r>
            <a:r>
              <a:rPr lang="sv-SE" sz="800" b="0" spc="15" dirty="0" err="1">
                <a:solidFill>
                  <a:schemeClr val="tx1"/>
                </a:solidFill>
                <a:latin typeface="Arial"/>
                <a:cs typeface="Arial"/>
              </a:rPr>
              <a:t>KSEK</a:t>
            </a:r>
            <a:r>
              <a:rPr lang="sv-SE" sz="800" b="0" spc="15" dirty="0">
                <a:solidFill>
                  <a:schemeClr val="tx1"/>
                </a:solidFill>
                <a:latin typeface="Arial"/>
                <a:cs typeface="Arial"/>
              </a:rPr>
              <a:t> jämfört med föregående år. </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Bruttovinstmarginalen uppgick till 39,1 % (34,8 %), vilket bekräftar en stabiliserad marginalförbättring jämfört med föregående år.</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De operationella kostnaderna exklusive avskrivningar uppgick till -25 101 KSEK (-19 171 KSEK), en ökning med 30,9 %. Den högre kostnadsnivån återspeglar ett fortsatt högt investeringstempo inom sälj och marknadsföring för </a:t>
            </a:r>
            <a:r>
              <a:rPr lang="sv-SE" sz="800" b="0" spc="15" dirty="0" err="1">
                <a:solidFill>
                  <a:schemeClr val="tx1"/>
                </a:solidFill>
                <a:latin typeface="Arial"/>
                <a:cs typeface="Arial"/>
              </a:rPr>
              <a:t>Joluca</a:t>
            </a:r>
            <a:r>
              <a:rPr lang="sv-SE" sz="800" b="0" spc="15" dirty="0">
                <a:solidFill>
                  <a:schemeClr val="tx1"/>
                </a:solidFill>
                <a:latin typeface="Arial"/>
                <a:cs typeface="Arial"/>
              </a:rPr>
              <a:t> samt tillfälligt högre personalkostnader under det tredje kvartalet. </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EBITDA försämrades jämfört med föregående år och uppgick till -730 KSEK (1 717 KSEK), som en direkt följd av högre tillfälliga personalkostnader, investeringar för att bygga </a:t>
            </a:r>
            <a:r>
              <a:rPr lang="sv-SE" sz="800" b="0" spc="15" dirty="0" err="1">
                <a:solidFill>
                  <a:schemeClr val="tx1"/>
                </a:solidFill>
                <a:latin typeface="Arial"/>
                <a:cs typeface="Arial"/>
              </a:rPr>
              <a:t>Joluca</a:t>
            </a:r>
            <a:r>
              <a:rPr lang="sv-SE" sz="800" b="0" spc="15" dirty="0">
                <a:solidFill>
                  <a:schemeClr val="tx1"/>
                </a:solidFill>
                <a:latin typeface="Arial"/>
                <a:cs typeface="Arial"/>
              </a:rPr>
              <a:t> samt negativ utveckling för </a:t>
            </a:r>
            <a:r>
              <a:rPr lang="sv-SE" sz="800" b="0" spc="15" dirty="0" err="1">
                <a:solidFill>
                  <a:schemeClr val="tx1"/>
                </a:solidFill>
                <a:latin typeface="Arial"/>
                <a:cs typeface="Arial"/>
              </a:rPr>
              <a:t>THBC</a:t>
            </a:r>
            <a:r>
              <a:rPr lang="sv-SE" sz="800" b="0" spc="15" dirty="0">
                <a:solidFill>
                  <a:schemeClr val="tx1"/>
                </a:solidFill>
                <a:latin typeface="Arial"/>
                <a:cs typeface="Arial"/>
              </a:rPr>
              <a:t>. </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Rörelseresultatet uppgick till -4 138 KSEK (-1 552 KSEK), en försämring med 2 586 KSEK.</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Den stärkta kronan har under de första nio månaderna medfört en negativ resultateffekt om -800 KSEK, till följd av den finansiellfordran på den amerikanska distributören Amroth. </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Resultatet efter skatt och finansiella poster uppgick till -5 533 KSEK (-1 302 KSEK), en försämring jämfört med föregående år.</a:t>
            </a:r>
          </a:p>
          <a:p>
            <a:pPr marL="171381" marR="17138" indent="-171381">
              <a:spcBef>
                <a:spcPts val="600"/>
              </a:spcBef>
              <a:spcAft>
                <a:spcPts val="200"/>
              </a:spcAft>
              <a:buFont typeface="Arial" panose="020B0604020202020204" pitchFamily="34" charset="0"/>
              <a:buChar char="•"/>
              <a:tabLst>
                <a:tab pos="457017" algn="l"/>
              </a:tabLst>
            </a:pPr>
            <a:r>
              <a:rPr lang="sv-SE" sz="800" b="0" spc="15" dirty="0">
                <a:solidFill>
                  <a:schemeClr val="tx1"/>
                </a:solidFill>
                <a:latin typeface="Arial"/>
                <a:cs typeface="Arial"/>
              </a:rPr>
              <a:t>Kassaflödet från den löpande verksamheten efter förändringar i rörelsekapital uppgick till 2 632 </a:t>
            </a:r>
            <a:r>
              <a:rPr lang="sv-SE" sz="800" b="0" spc="15" dirty="0" err="1">
                <a:solidFill>
                  <a:schemeClr val="tx1"/>
                </a:solidFill>
                <a:latin typeface="Arial"/>
                <a:cs typeface="Arial"/>
              </a:rPr>
              <a:t>KSEK</a:t>
            </a:r>
            <a:r>
              <a:rPr lang="sv-SE" sz="800" b="0" spc="15" dirty="0">
                <a:solidFill>
                  <a:schemeClr val="tx1"/>
                </a:solidFill>
                <a:latin typeface="Arial"/>
                <a:cs typeface="Arial"/>
              </a:rPr>
              <a:t> (-911 </a:t>
            </a:r>
            <a:r>
              <a:rPr lang="sv-SE" sz="800" b="0" spc="15" dirty="0" err="1">
                <a:solidFill>
                  <a:schemeClr val="tx1"/>
                </a:solidFill>
                <a:latin typeface="Arial"/>
                <a:cs typeface="Arial"/>
              </a:rPr>
              <a:t>KSEK</a:t>
            </a:r>
            <a:r>
              <a:rPr lang="sv-SE" sz="800" b="0" spc="15" dirty="0">
                <a:solidFill>
                  <a:schemeClr val="tx1"/>
                </a:solidFill>
                <a:latin typeface="Arial"/>
                <a:cs typeface="Arial"/>
              </a:rPr>
              <a:t>) vilket visar på en förbättring jämfört med föregående år. </a:t>
            </a:r>
            <a:endParaRPr lang="sv-SE" sz="800" b="0" spc="15" dirty="0">
              <a:solidFill>
                <a:schemeClr val="tx1"/>
              </a:solidFill>
              <a:highlight>
                <a:srgbClr val="FFFF00"/>
              </a:highlight>
              <a:latin typeface="Arial"/>
              <a:cs typeface="Arial"/>
            </a:endParaRPr>
          </a:p>
          <a:p>
            <a:pPr marL="171381" marR="17138" indent="-171381">
              <a:spcBef>
                <a:spcPts val="600"/>
              </a:spcBef>
              <a:spcAft>
                <a:spcPts val="200"/>
              </a:spcAft>
              <a:buFont typeface="Arial" panose="020B0604020202020204" pitchFamily="34" charset="0"/>
              <a:buChar char="•"/>
              <a:tabLst>
                <a:tab pos="457017" algn="l"/>
              </a:tabLst>
            </a:pPr>
            <a:endParaRPr lang="sv-SE" sz="900" b="0" spc="15" dirty="0">
              <a:solidFill>
                <a:schemeClr val="tx1"/>
              </a:solidFill>
              <a:latin typeface="Arial"/>
              <a:cs typeface="Arial"/>
            </a:endParaRPr>
          </a:p>
        </p:txBody>
      </p:sp>
      <p:sp>
        <p:nvSpPr>
          <p:cNvPr id="3" name="TextBox 16">
            <a:extLst>
              <a:ext uri="{FF2B5EF4-FFF2-40B4-BE49-F238E27FC236}">
                <a16:creationId xmlns:a16="http://schemas.microsoft.com/office/drawing/2014/main" id="{4ADFD76D-84D9-CBF0-AF07-8058601A7C9D}"/>
              </a:ext>
            </a:extLst>
          </p:cNvPr>
          <p:cNvSpPr txBox="1"/>
          <p:nvPr/>
        </p:nvSpPr>
        <p:spPr>
          <a:xfrm>
            <a:off x="87301" y="198644"/>
            <a:ext cx="12238464" cy="612628"/>
          </a:xfrm>
          <a:prstGeom prst="rect">
            <a:avLst/>
          </a:prstGeom>
          <a:noFill/>
        </p:spPr>
        <p:txBody>
          <a:bodyPr wrap="none" lIns="0" tIns="0" rIns="0" bIns="0" rtlCol="0" anchor="t">
            <a:noAutofit/>
          </a:bodyPr>
          <a:lstStyle>
            <a:lvl1pPr>
              <a:lnSpc>
                <a:spcPts val="3620"/>
              </a:lnSpc>
              <a:defRPr sz="3600" b="1" i="0">
                <a:latin typeface="Arial" panose="020B0604020202020204" pitchFamily="34" charset="0"/>
                <a:cs typeface="Arial" panose="020B0604020202020204" pitchFamily="34" charset="0"/>
              </a:defRPr>
            </a:lvl1pPr>
          </a:lstStyle>
          <a:p>
            <a:r>
              <a:rPr lang="en-GB" sz="1999" dirty="0">
                <a:latin typeface="Arial"/>
                <a:cs typeface="Arial"/>
              </a:rPr>
              <a:t>DELÅRSRAPPORT FÖR TREDJE KVARTALET 2025</a:t>
            </a:r>
            <a:endParaRPr lang="x-none" sz="1999" dirty="0">
              <a:latin typeface="Arial"/>
              <a:cs typeface="Arial"/>
            </a:endParaRPr>
          </a:p>
        </p:txBody>
      </p:sp>
      <p:sp>
        <p:nvSpPr>
          <p:cNvPr id="4" name="object 2">
            <a:extLst>
              <a:ext uri="{FF2B5EF4-FFF2-40B4-BE49-F238E27FC236}">
                <a16:creationId xmlns:a16="http://schemas.microsoft.com/office/drawing/2014/main" id="{4225A1BA-1237-578F-5244-1DC86F9184E5}"/>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pic>
        <p:nvPicPr>
          <p:cNvPr id="5" name="Bildobjekt 4">
            <a:extLst>
              <a:ext uri="{FF2B5EF4-FFF2-40B4-BE49-F238E27FC236}">
                <a16:creationId xmlns:a16="http://schemas.microsoft.com/office/drawing/2014/main" id="{34378141-4D1C-9DF6-BE3E-87A83A84B9BE}"/>
              </a:ext>
            </a:extLst>
          </p:cNvPr>
          <p:cNvPicPr>
            <a:picLocks noChangeAspect="1"/>
          </p:cNvPicPr>
          <p:nvPr/>
        </p:nvPicPr>
        <p:blipFill>
          <a:blip r:embed="rId4"/>
          <a:stretch>
            <a:fillRect/>
          </a:stretch>
        </p:blipFill>
        <p:spPr>
          <a:xfrm>
            <a:off x="143548" y="811272"/>
            <a:ext cx="6706536" cy="3839111"/>
          </a:xfrm>
          <a:prstGeom prst="rect">
            <a:avLst/>
          </a:prstGeom>
        </p:spPr>
      </p:pic>
    </p:spTree>
    <p:extLst>
      <p:ext uri="{BB962C8B-B14F-4D97-AF65-F5344CB8AC3E}">
        <p14:creationId xmlns:p14="http://schemas.microsoft.com/office/powerpoint/2010/main" val="404269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0B5D458-41A6-7C40-AFCD-84FA7ECDE3CE}"/>
              </a:ext>
            </a:extLst>
          </p:cNvPr>
          <p:cNvSpPr txBox="1"/>
          <p:nvPr/>
        </p:nvSpPr>
        <p:spPr>
          <a:xfrm>
            <a:off x="590340" y="352280"/>
            <a:ext cx="12238462" cy="619325"/>
          </a:xfrm>
          <a:prstGeom prst="rect">
            <a:avLst/>
          </a:prstGeom>
          <a:noFill/>
        </p:spPr>
        <p:txBody>
          <a:bodyPr wrap="none" lIns="0" tIns="0" rIns="0" bIns="0" rtlCol="0">
            <a:noAutofit/>
          </a:bodyPr>
          <a:lstStyle>
            <a:lvl1pPr>
              <a:lnSpc>
                <a:spcPts val="3620"/>
              </a:lnSpc>
              <a:defRPr sz="3600" b="1" i="0">
                <a:latin typeface="Arial" panose="020B0604020202020204" pitchFamily="34" charset="0"/>
                <a:cs typeface="Arial" panose="020B0604020202020204" pitchFamily="34" charset="0"/>
              </a:defRPr>
            </a:lvl1pPr>
          </a:lstStyle>
          <a:p>
            <a:r>
              <a:rPr lang="sv-SE" sz="2000" spc="-5" dirty="0">
                <a:solidFill>
                  <a:schemeClr val="tx1"/>
                </a:solidFill>
                <a:latin typeface="Arial"/>
                <a:cs typeface="Arial"/>
              </a:rPr>
              <a:t> VÄSENTLIGA HÄNDELSER </a:t>
            </a:r>
            <a:endParaRPr lang="x-none" sz="1999" dirty="0">
              <a:solidFill>
                <a:srgbClr val="FF0000"/>
              </a:solidFill>
              <a:highlight>
                <a:srgbClr val="FFFF00"/>
              </a:highlight>
            </a:endParaRPr>
          </a:p>
        </p:txBody>
      </p:sp>
      <p:sp>
        <p:nvSpPr>
          <p:cNvPr id="3" name="Platshållare för innehåll 2">
            <a:extLst>
              <a:ext uri="{FF2B5EF4-FFF2-40B4-BE49-F238E27FC236}">
                <a16:creationId xmlns:a16="http://schemas.microsoft.com/office/drawing/2014/main" id="{6617BC2D-ED37-4F04-ABB9-30FC30686C58}"/>
              </a:ext>
            </a:extLst>
          </p:cNvPr>
          <p:cNvSpPr>
            <a:spLocks noGrp="1"/>
          </p:cNvSpPr>
          <p:nvPr>
            <p:ph sz="half" idx="2"/>
          </p:nvPr>
        </p:nvSpPr>
        <p:spPr>
          <a:xfrm>
            <a:off x="7057114" y="1141508"/>
            <a:ext cx="5792319" cy="5849842"/>
          </a:xfrm>
        </p:spPr>
        <p:txBody>
          <a:bodyPr vert="horz" wrap="square" lIns="0" tIns="0" rIns="0" bIns="0" rtlCol="0" anchor="t">
            <a:noAutofit/>
          </a:bodyPr>
          <a:lstStyle/>
          <a:p>
            <a:pPr marL="0" indent="0" defTabSz="914400">
              <a:buNone/>
              <a:tabLst>
                <a:tab pos="457017" algn="l"/>
              </a:tabLst>
            </a:pPr>
            <a:r>
              <a:rPr lang="sv-SE" sz="1200" spc="-5" dirty="0">
                <a:solidFill>
                  <a:schemeClr val="tx1"/>
                </a:solidFill>
                <a:latin typeface="Arial"/>
                <a:cs typeface="Arial"/>
              </a:rPr>
              <a:t>VÄSENTLIGA HÄNDELSER EFTER TREDJE KVARTALET 2025</a:t>
            </a:r>
          </a:p>
          <a:p>
            <a:pPr marL="0" indent="0" defTabSz="914400">
              <a:buNone/>
              <a:tabLst>
                <a:tab pos="457017" algn="l"/>
              </a:tabLst>
            </a:pPr>
            <a:endParaRPr lang="sv-SE" sz="1200" dirty="0">
              <a:solidFill>
                <a:schemeClr val="tx1"/>
              </a:solidFill>
              <a:latin typeface="Arial"/>
              <a:ea typeface="Calibri" panose="020F0502020204030204" pitchFamily="34" charset="0"/>
              <a:cs typeface="Arial"/>
            </a:endParaRPr>
          </a:p>
          <a:p>
            <a:pPr marL="342900" indent="-342900" defTabSz="914400">
              <a:buFont typeface="Symbol" panose="05050102010706020507" pitchFamily="18" charset="2"/>
              <a:buChar char=""/>
            </a:pPr>
            <a:r>
              <a:rPr lang="sv-SE" sz="1050" spc="15" dirty="0">
                <a:solidFill>
                  <a:schemeClr val="tx1"/>
                </a:solidFill>
                <a:latin typeface="Arial" panose="020B0604020202020204" pitchFamily="34" charset="0"/>
                <a:cs typeface="Arial" panose="020B0604020202020204" pitchFamily="34" charset="0"/>
              </a:rPr>
              <a:t>Offertvinster Rom</a:t>
            </a:r>
            <a:br>
              <a:rPr lang="sv-SE" sz="1050" spc="15" dirty="0">
                <a:solidFill>
                  <a:schemeClr val="tx1"/>
                </a:solidFill>
                <a:latin typeface="Arial" panose="020B0604020202020204" pitchFamily="34" charset="0"/>
                <a:cs typeface="Arial" panose="020B0604020202020204" pitchFamily="34" charset="0"/>
              </a:rPr>
            </a:br>
            <a:r>
              <a:rPr lang="sv-SE" sz="1050" b="0" spc="15" dirty="0">
                <a:solidFill>
                  <a:schemeClr val="tx1"/>
                </a:solidFill>
                <a:latin typeface="Arial" panose="020B0604020202020204" pitchFamily="34" charset="0"/>
                <a:cs typeface="Arial" panose="020B0604020202020204" pitchFamily="34" charset="0"/>
              </a:rPr>
              <a:t>Bolaget fortsätter att stärka sin position hos Systembolaget och tog hem en trippelvinst i den senaste blindprovningen av mörk rom. Bolaget placerade sig på både första och andra plats, vilket resulterar i tre nya produktlistningar med en beräknad nettoomsättning om cirka 5 MSEK, exklusive alkoholskatt. De två första produkterna lanseras den 1 mars 2026 och den tredje i september samma år. Samtliga produkter är hållbarhetscertifierade och paketerade i klimatsmarta PET-flaskor.</a:t>
            </a:r>
            <a:endParaRPr lang="sv-SE" sz="1050" spc="15" dirty="0">
              <a:solidFill>
                <a:schemeClr val="tx1"/>
              </a:solidFill>
              <a:latin typeface="Arial" panose="020B0604020202020204" pitchFamily="34" charset="0"/>
              <a:cs typeface="Arial" panose="020B0604020202020204" pitchFamily="34" charset="0"/>
            </a:endParaRPr>
          </a:p>
          <a:p>
            <a:pPr marL="342900" indent="-342900" defTabSz="914400">
              <a:buFont typeface="Symbol" panose="05050102010706020507" pitchFamily="18" charset="2"/>
              <a:buChar char=""/>
            </a:pPr>
            <a:r>
              <a:rPr lang="sv-SE" sz="1050" spc="15" dirty="0">
                <a:solidFill>
                  <a:schemeClr val="tx1"/>
                </a:solidFill>
                <a:latin typeface="Arial" panose="020B0604020202020204" pitchFamily="34" charset="0"/>
                <a:cs typeface="Arial" panose="020B0604020202020204" pitchFamily="34" charset="0"/>
              </a:rPr>
              <a:t>Nya Smaker </a:t>
            </a:r>
            <a:r>
              <a:rPr lang="sv-SE" sz="1050" spc="15" dirty="0" err="1">
                <a:solidFill>
                  <a:schemeClr val="tx1"/>
                </a:solidFill>
                <a:latin typeface="Arial" panose="020B0604020202020204" pitchFamily="34" charset="0"/>
                <a:cs typeface="Arial" panose="020B0604020202020204" pitchFamily="34" charset="0"/>
              </a:rPr>
              <a:t>Joluca</a:t>
            </a:r>
            <a:br>
              <a:rPr lang="sv-SE" sz="1050" spc="15" dirty="0">
                <a:solidFill>
                  <a:schemeClr val="tx1"/>
                </a:solidFill>
                <a:latin typeface="Arial" panose="020B0604020202020204" pitchFamily="34" charset="0"/>
                <a:cs typeface="Arial" panose="020B0604020202020204" pitchFamily="34" charset="0"/>
              </a:rPr>
            </a:br>
            <a:r>
              <a:rPr lang="sv-SE" sz="1050" b="0" spc="15" dirty="0">
                <a:solidFill>
                  <a:schemeClr val="tx1"/>
                </a:solidFill>
                <a:latin typeface="Arial" panose="020B0604020202020204" pitchFamily="34" charset="0"/>
                <a:cs typeface="Arial" panose="020B0604020202020204" pitchFamily="34" charset="0"/>
              </a:rPr>
              <a:t>Under vecka 42 lanserades </a:t>
            </a:r>
            <a:r>
              <a:rPr lang="sv-SE" sz="1050" b="0" spc="15" dirty="0" err="1">
                <a:solidFill>
                  <a:schemeClr val="tx1"/>
                </a:solidFill>
                <a:latin typeface="Arial" panose="020B0604020202020204" pitchFamily="34" charset="0"/>
                <a:cs typeface="Arial" panose="020B0604020202020204" pitchFamily="34" charset="0"/>
              </a:rPr>
              <a:t>limited</a:t>
            </a:r>
            <a:r>
              <a:rPr lang="sv-SE" sz="1050" b="0" spc="15" dirty="0">
                <a:solidFill>
                  <a:schemeClr val="tx1"/>
                </a:solidFill>
                <a:latin typeface="Arial" panose="020B0604020202020204" pitchFamily="34" charset="0"/>
                <a:cs typeface="Arial" panose="020B0604020202020204" pitchFamily="34" charset="0"/>
              </a:rPr>
              <a:t> edition-smaken </a:t>
            </a:r>
            <a:r>
              <a:rPr lang="sv-SE" sz="1050" b="0" spc="15" dirty="0" err="1">
                <a:solidFill>
                  <a:schemeClr val="tx1"/>
                </a:solidFill>
                <a:latin typeface="Arial" panose="020B0604020202020204" pitchFamily="34" charset="0"/>
                <a:cs typeface="Arial" panose="020B0604020202020204" pitchFamily="34" charset="0"/>
              </a:rPr>
              <a:t>Pomegranate</a:t>
            </a:r>
            <a:r>
              <a:rPr lang="sv-SE" sz="1050" b="0" spc="15" dirty="0">
                <a:solidFill>
                  <a:schemeClr val="tx1"/>
                </a:solidFill>
                <a:latin typeface="Arial" panose="020B0604020202020204" pitchFamily="34" charset="0"/>
                <a:cs typeface="Arial" panose="020B0604020202020204" pitchFamily="34" charset="0"/>
              </a:rPr>
              <a:t> </a:t>
            </a:r>
            <a:r>
              <a:rPr lang="sv-SE" sz="1050" b="0" spc="15" dirty="0" err="1">
                <a:solidFill>
                  <a:schemeClr val="tx1"/>
                </a:solidFill>
                <a:latin typeface="Arial" panose="020B0604020202020204" pitchFamily="34" charset="0"/>
                <a:cs typeface="Arial" panose="020B0604020202020204" pitchFamily="34" charset="0"/>
              </a:rPr>
              <a:t>Blood</a:t>
            </a:r>
            <a:r>
              <a:rPr lang="sv-SE" sz="1050" b="0" spc="15" dirty="0">
                <a:solidFill>
                  <a:schemeClr val="tx1"/>
                </a:solidFill>
                <a:latin typeface="Arial" panose="020B0604020202020204" pitchFamily="34" charset="0"/>
                <a:cs typeface="Arial" panose="020B0604020202020204" pitchFamily="34" charset="0"/>
              </a:rPr>
              <a:t> Orange, framtagen i samarbete med </a:t>
            </a:r>
            <a:r>
              <a:rPr lang="sv-SE" sz="1050" b="0" spc="15" dirty="0" err="1">
                <a:solidFill>
                  <a:schemeClr val="tx1"/>
                </a:solidFill>
                <a:latin typeface="Arial" panose="020B0604020202020204" pitchFamily="34" charset="0"/>
                <a:cs typeface="Arial" panose="020B0604020202020204" pitchFamily="34" charset="0"/>
              </a:rPr>
              <a:t>Jolucas</a:t>
            </a:r>
            <a:r>
              <a:rPr lang="sv-SE" sz="1050" b="0" spc="15" dirty="0">
                <a:solidFill>
                  <a:schemeClr val="tx1"/>
                </a:solidFill>
                <a:latin typeface="Arial" panose="020B0604020202020204" pitchFamily="34" charset="0"/>
                <a:cs typeface="Arial" panose="020B0604020202020204" pitchFamily="34" charset="0"/>
              </a:rPr>
              <a:t> testpanel ”Fan </a:t>
            </a:r>
            <a:r>
              <a:rPr lang="sv-SE" sz="1050" b="0" spc="15" dirty="0" err="1">
                <a:solidFill>
                  <a:schemeClr val="tx1"/>
                </a:solidFill>
                <a:latin typeface="Arial" panose="020B0604020202020204" pitchFamily="34" charset="0"/>
                <a:cs typeface="Arial" panose="020B0604020202020204" pitchFamily="34" charset="0"/>
              </a:rPr>
              <a:t>Favourite</a:t>
            </a:r>
            <a:r>
              <a:rPr lang="sv-SE" sz="1050" b="0" spc="15" dirty="0">
                <a:solidFill>
                  <a:schemeClr val="tx1"/>
                </a:solidFill>
                <a:latin typeface="Arial" panose="020B0604020202020204" pitchFamily="34" charset="0"/>
                <a:cs typeface="Arial" panose="020B0604020202020204" pitchFamily="34" charset="0"/>
              </a:rPr>
              <a:t>”. Smaken utsågs till vinnare i ett omfattande smaktest där 15 potentiella smaker utvärderades av utvalda deltagare vid ett event i Göteborg tidigare under året. Nästa lansering blir julsmaken Pepparkaka, som redan väckt stort intresse inför släppet. </a:t>
            </a:r>
          </a:p>
          <a:p>
            <a:pPr marL="342900" indent="-342900" defTabSz="914400">
              <a:buFont typeface="Symbol" panose="05050102010706020507" pitchFamily="18" charset="2"/>
              <a:buChar char=""/>
            </a:pPr>
            <a:r>
              <a:rPr lang="sv-SE" sz="1050" spc="15" dirty="0">
                <a:solidFill>
                  <a:schemeClr val="tx1"/>
                </a:solidFill>
                <a:latin typeface="Arial" panose="020B0604020202020204" pitchFamily="34" charset="0"/>
                <a:cs typeface="Arial" panose="020B0604020202020204" pitchFamily="34" charset="0"/>
              </a:rPr>
              <a:t>Nytt samarbete i Finland</a:t>
            </a:r>
            <a:br>
              <a:rPr lang="sv-SE" sz="1050" spc="15" dirty="0">
                <a:solidFill>
                  <a:schemeClr val="tx1"/>
                </a:solidFill>
                <a:latin typeface="Arial" panose="020B0604020202020204" pitchFamily="34" charset="0"/>
                <a:cs typeface="Arial" panose="020B0604020202020204" pitchFamily="34" charset="0"/>
              </a:rPr>
            </a:br>
            <a:r>
              <a:rPr lang="sv-SE" sz="1050" b="0" spc="15" dirty="0">
                <a:solidFill>
                  <a:schemeClr val="tx1"/>
                </a:solidFill>
                <a:latin typeface="Arial" panose="020B0604020202020204" pitchFamily="34" charset="0"/>
                <a:cs typeface="Arial" panose="020B0604020202020204" pitchFamily="34" charset="0"/>
              </a:rPr>
              <a:t>Bolaget har tecknat ett strategiskt samarbete med Erna </a:t>
            </a:r>
            <a:r>
              <a:rPr lang="sv-SE" sz="1050" b="0" spc="15" dirty="0" err="1">
                <a:solidFill>
                  <a:schemeClr val="tx1"/>
                </a:solidFill>
                <a:latin typeface="Arial" panose="020B0604020202020204" pitchFamily="34" charset="0"/>
                <a:cs typeface="Arial" panose="020B0604020202020204" pitchFamily="34" charset="0"/>
              </a:rPr>
              <a:t>Husko</a:t>
            </a:r>
            <a:r>
              <a:rPr lang="sv-SE" sz="1050" b="0" spc="15" dirty="0">
                <a:solidFill>
                  <a:schemeClr val="tx1"/>
                </a:solidFill>
                <a:latin typeface="Arial" panose="020B0604020202020204" pitchFamily="34" charset="0"/>
                <a:cs typeface="Arial" panose="020B0604020202020204" pitchFamily="34" charset="0"/>
              </a:rPr>
              <a:t>, en av Finlands största profiler i sociala medier med 1,9 miljoner följare och över 40 miljoner visningar per månad. Samarbetet gör Erna till en central del av </a:t>
            </a:r>
            <a:r>
              <a:rPr lang="sv-SE" sz="1050" b="0" spc="15" dirty="0" err="1">
                <a:solidFill>
                  <a:schemeClr val="tx1"/>
                </a:solidFill>
                <a:latin typeface="Arial" panose="020B0604020202020204" pitchFamily="34" charset="0"/>
                <a:cs typeface="Arial" panose="020B0604020202020204" pitchFamily="34" charset="0"/>
              </a:rPr>
              <a:t>Jolucas</a:t>
            </a:r>
            <a:r>
              <a:rPr lang="sv-SE" sz="1050" b="0" spc="15" dirty="0">
                <a:solidFill>
                  <a:schemeClr val="tx1"/>
                </a:solidFill>
                <a:latin typeface="Arial" panose="020B0604020202020204" pitchFamily="34" charset="0"/>
                <a:cs typeface="Arial" panose="020B0604020202020204" pitchFamily="34" charset="0"/>
              </a:rPr>
              <a:t> etablering på den finska marknaden, med ett långsiktigt avtal kopplat till försäljningen i Finland. </a:t>
            </a:r>
            <a:r>
              <a:rPr lang="sv-SE" sz="1050" b="0" spc="15" dirty="0" err="1">
                <a:solidFill>
                  <a:schemeClr val="tx1"/>
                </a:solidFill>
                <a:latin typeface="Arial" panose="020B0604020202020204" pitchFamily="34" charset="0"/>
                <a:cs typeface="Arial" panose="020B0604020202020204" pitchFamily="34" charset="0"/>
              </a:rPr>
              <a:t>Jolucas</a:t>
            </a:r>
            <a:r>
              <a:rPr lang="sv-SE" sz="1050" b="0" spc="15" dirty="0">
                <a:solidFill>
                  <a:schemeClr val="tx1"/>
                </a:solidFill>
                <a:latin typeface="Arial" panose="020B0604020202020204" pitchFamily="34" charset="0"/>
                <a:cs typeface="Arial" panose="020B0604020202020204" pitchFamily="34" charset="0"/>
              </a:rPr>
              <a:t> produkter planeras att lanseras i finsk dagligvaruhandel i mars 2026.</a:t>
            </a:r>
          </a:p>
          <a:p>
            <a:pPr marL="342900" indent="-342900" defTabSz="914400">
              <a:buFont typeface="Symbol" panose="05050102010706020507" pitchFamily="18" charset="2"/>
              <a:buChar char=""/>
            </a:pPr>
            <a:r>
              <a:rPr lang="sv-SE" sz="1050" spc="15" dirty="0">
                <a:solidFill>
                  <a:schemeClr val="tx1"/>
                </a:solidFill>
                <a:latin typeface="Arial" panose="020B0604020202020204" pitchFamily="34" charset="0"/>
                <a:cs typeface="Arial" panose="020B0604020202020204" pitchFamily="34" charset="0"/>
              </a:rPr>
              <a:t>Avslutat lån DBT</a:t>
            </a:r>
            <a:br>
              <a:rPr lang="sv-SE" sz="1050" spc="15" dirty="0">
                <a:solidFill>
                  <a:schemeClr val="tx1"/>
                </a:solidFill>
                <a:latin typeface="Arial" panose="020B0604020202020204" pitchFamily="34" charset="0"/>
                <a:cs typeface="Arial" panose="020B0604020202020204" pitchFamily="34" charset="0"/>
              </a:rPr>
            </a:br>
            <a:r>
              <a:rPr lang="sv-SE" sz="1050" b="0" spc="15" dirty="0">
                <a:solidFill>
                  <a:schemeClr val="tx1"/>
                </a:solidFill>
                <a:latin typeface="Arial" panose="020B0604020202020204" pitchFamily="34" charset="0"/>
                <a:cs typeface="Arial" panose="020B0604020202020204" pitchFamily="34" charset="0"/>
              </a:rPr>
              <a:t>Bolaget har efter kvartalets utgång reglerat alla lån upptagna från DBT </a:t>
            </a:r>
            <a:r>
              <a:rPr lang="sv-SE" sz="1050" b="0" spc="15" dirty="0" err="1">
                <a:solidFill>
                  <a:schemeClr val="tx1"/>
                </a:solidFill>
                <a:latin typeface="Arial" panose="020B0604020202020204" pitchFamily="34" charset="0"/>
                <a:cs typeface="Arial" panose="020B0604020202020204" pitchFamily="34" charset="0"/>
              </a:rPr>
              <a:t>Capital</a:t>
            </a:r>
            <a:r>
              <a:rPr lang="sv-SE" sz="1050" b="0" spc="15" dirty="0">
                <a:solidFill>
                  <a:schemeClr val="tx1"/>
                </a:solidFill>
                <a:latin typeface="Arial" panose="020B0604020202020204" pitchFamily="34" charset="0"/>
                <a:cs typeface="Arial" panose="020B0604020202020204" pitchFamily="34" charset="0"/>
              </a:rPr>
              <a:t>. Bolaget har inga fler långfristiga låneförbindelser till externa långivare.</a:t>
            </a:r>
            <a:br>
              <a:rPr lang="sv-SE" sz="1050" spc="15" dirty="0">
                <a:solidFill>
                  <a:schemeClr val="tx1"/>
                </a:solidFill>
                <a:latin typeface="Arial" panose="020B0604020202020204" pitchFamily="34" charset="0"/>
                <a:cs typeface="Arial" panose="020B0604020202020204" pitchFamily="34" charset="0"/>
              </a:rPr>
            </a:br>
            <a:br>
              <a:rPr lang="sv-SE" sz="1050" spc="15" dirty="0">
                <a:solidFill>
                  <a:schemeClr val="tx1"/>
                </a:solidFill>
                <a:latin typeface="Arial" panose="020B0604020202020204" pitchFamily="34" charset="0"/>
                <a:cs typeface="Arial" panose="020B0604020202020204" pitchFamily="34" charset="0"/>
              </a:rPr>
            </a:br>
            <a:endParaRPr lang="sv-SE" sz="1050" b="0" spc="15" dirty="0">
              <a:solidFill>
                <a:schemeClr val="tx1"/>
              </a:solidFill>
              <a:latin typeface="Arial" panose="020B0604020202020204" pitchFamily="34" charset="0"/>
              <a:cs typeface="Arial" panose="020B0604020202020204" pitchFamily="34" charset="0"/>
            </a:endParaRPr>
          </a:p>
        </p:txBody>
      </p:sp>
      <p:sp>
        <p:nvSpPr>
          <p:cNvPr id="19" name="Platshållare för bildnummer 2">
            <a:extLst>
              <a:ext uri="{FF2B5EF4-FFF2-40B4-BE49-F238E27FC236}">
                <a16:creationId xmlns:a16="http://schemas.microsoft.com/office/drawing/2014/main" id="{B5D5A3A9-9AEB-2149-B231-D7F493CFEC99}"/>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4</a:t>
            </a:fld>
            <a:r>
              <a:rPr lang="sv-SE" b="1" spc="-85">
                <a:solidFill>
                  <a:schemeClr val="tx1"/>
                </a:solidFill>
                <a:latin typeface="Arial" panose="020B0604020202020204" pitchFamily="34" charset="0"/>
                <a:cs typeface="Arial" panose="020B0604020202020204" pitchFamily="34" charset="0"/>
              </a:rPr>
              <a:t> </a:t>
            </a:r>
          </a:p>
        </p:txBody>
      </p:sp>
      <p:pic>
        <p:nvPicPr>
          <p:cNvPr id="12" name="Bildobjekt 6">
            <a:extLst>
              <a:ext uri="{FF2B5EF4-FFF2-40B4-BE49-F238E27FC236}">
                <a16:creationId xmlns:a16="http://schemas.microsoft.com/office/drawing/2014/main" id="{0D61955C-F35E-DF4F-A1FE-4B1EB04B1F53}"/>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1" name="object 4">
            <a:extLst>
              <a:ext uri="{FF2B5EF4-FFF2-40B4-BE49-F238E27FC236}">
                <a16:creationId xmlns:a16="http://schemas.microsoft.com/office/drawing/2014/main" id="{94E6ED31-93EA-497B-BB33-3B77C10C3510}"/>
              </a:ext>
            </a:extLst>
          </p:cNvPr>
          <p:cNvSpPr txBox="1">
            <a:spLocks/>
          </p:cNvSpPr>
          <p:nvPr/>
        </p:nvSpPr>
        <p:spPr>
          <a:xfrm>
            <a:off x="590340" y="1149896"/>
            <a:ext cx="6046329" cy="6048345"/>
          </a:xfrm>
          <a:prstGeom prst="rect">
            <a:avLst/>
          </a:prstGeom>
        </p:spPr>
        <p:txBody>
          <a:bodyPr vert="horz" wrap="square" lIns="0" tIns="25391" rIns="0" bIns="0" rtlCol="0" anchor="t">
            <a:noAutofit/>
          </a:bodyPr>
          <a:lstStyle>
            <a:lvl1pPr marL="0">
              <a:buFont typeface="Arial" panose="020B0604020202020204" pitchFamily="34" charset="0"/>
              <a:buChar char="•"/>
              <a:defRPr sz="1000" b="1" i="0">
                <a:solidFill>
                  <a:srgbClr val="231F20"/>
                </a:solidFill>
                <a:latin typeface="Arial Narrow"/>
                <a:ea typeface="+mn-ea"/>
                <a:cs typeface="Arial Narrow"/>
              </a:defRPr>
            </a:lvl1pPr>
            <a:lvl2pPr marL="457200">
              <a:buFont typeface="Arial" panose="020B0604020202020204" pitchFamily="34" charset="0"/>
              <a:buChar char="•"/>
              <a:defRPr>
                <a:latin typeface="+mn-lt"/>
                <a:ea typeface="+mn-ea"/>
                <a:cs typeface="+mn-cs"/>
              </a:defRPr>
            </a:lvl2pPr>
            <a:lvl3pPr marL="914400">
              <a:buFont typeface="Arial" panose="020B0604020202020204" pitchFamily="34" charset="0"/>
              <a:buChar char="•"/>
              <a:defRPr>
                <a:latin typeface="+mn-lt"/>
                <a:ea typeface="+mn-ea"/>
                <a:cs typeface="+mn-cs"/>
              </a:defRPr>
            </a:lvl3pPr>
            <a:lvl4pPr marL="1371600">
              <a:buFont typeface="Arial" panose="020B0604020202020204" pitchFamily="34" charset="0"/>
              <a:buChar char="•"/>
              <a:defRPr>
                <a:latin typeface="+mn-lt"/>
                <a:ea typeface="+mn-ea"/>
                <a:cs typeface="+mn-cs"/>
              </a:defRPr>
            </a:lvl4pPr>
            <a:lvl5pPr marL="1828800">
              <a:buFont typeface="Arial" panose="020B0604020202020204" pitchFamily="34" charset="0"/>
              <a:buChar char="•"/>
              <a:defRPr>
                <a:latin typeface="+mn-lt"/>
                <a:ea typeface="+mn-ea"/>
                <a:cs typeface="+mn-cs"/>
              </a:defRPr>
            </a:lvl5pPr>
            <a:lvl6pPr marL="2286000">
              <a:buFont typeface="Arial" panose="020B0604020202020204" pitchFamily="34" charset="0"/>
              <a:buChar char="•"/>
              <a:defRPr>
                <a:latin typeface="+mn-lt"/>
                <a:ea typeface="+mn-ea"/>
                <a:cs typeface="+mn-cs"/>
              </a:defRPr>
            </a:lvl6pPr>
            <a:lvl7pPr marL="2743200">
              <a:buFont typeface="Arial" panose="020B0604020202020204" pitchFamily="34" charset="0"/>
              <a:buChar char="•"/>
              <a:defRPr>
                <a:latin typeface="+mn-lt"/>
                <a:ea typeface="+mn-ea"/>
                <a:cs typeface="+mn-cs"/>
              </a:defRPr>
            </a:lvl7pPr>
            <a:lvl8pPr marL="3200400">
              <a:buFont typeface="Arial" panose="020B0604020202020204" pitchFamily="34" charset="0"/>
              <a:buChar char="•"/>
              <a:defRPr>
                <a:latin typeface="+mn-lt"/>
                <a:ea typeface="+mn-ea"/>
                <a:cs typeface="+mn-cs"/>
              </a:defRPr>
            </a:lvl8pPr>
            <a:lvl9pPr marL="3657600">
              <a:buFont typeface="Arial" panose="020B0604020202020204" pitchFamily="34" charset="0"/>
              <a:buChar char="•"/>
              <a:defRPr>
                <a:latin typeface="+mn-lt"/>
                <a:ea typeface="+mn-ea"/>
                <a:cs typeface="+mn-cs"/>
              </a:defRPr>
            </a:lvl9pPr>
          </a:lstStyle>
          <a:p>
            <a:pPr marL="12695">
              <a:buNone/>
              <a:tabLst>
                <a:tab pos="240569" algn="l"/>
                <a:tab pos="241203" algn="l"/>
              </a:tabLst>
            </a:pPr>
            <a:r>
              <a:rPr lang="sv-SE" sz="1200" spc="-5" dirty="0">
                <a:solidFill>
                  <a:schemeClr val="tx1"/>
                </a:solidFill>
                <a:latin typeface="Arial"/>
                <a:cs typeface="Arial"/>
              </a:rPr>
              <a:t> VÄSENTLIGA HÄNDELSER I TREDJE KVARTALET 2025</a:t>
            </a:r>
          </a:p>
          <a:p>
            <a:pPr>
              <a:buNone/>
              <a:tabLst>
                <a:tab pos="457017" algn="l"/>
              </a:tabLst>
            </a:pPr>
            <a:endParaRPr lang="sv-SE" sz="1050" b="0" spc="15" dirty="0">
              <a:solidFill>
                <a:schemeClr val="tx1"/>
              </a:solidFill>
              <a:latin typeface="Arial" panose="020B0604020202020204" pitchFamily="34" charset="0"/>
              <a:cs typeface="Arial" panose="020B0604020202020204" pitchFamily="34" charset="0"/>
            </a:endParaRPr>
          </a:p>
          <a:p>
            <a:pPr>
              <a:buNone/>
            </a:pPr>
            <a:endParaRPr lang="sv-SE" sz="1050" b="0" spc="15" dirty="0">
              <a:solidFill>
                <a:schemeClr val="tx1"/>
              </a:solidFill>
              <a:latin typeface="Arial" panose="020B0604020202020204" pitchFamily="34" charset="0"/>
              <a:cs typeface="Arial" panose="020B0604020202020204" pitchFamily="34" charset="0"/>
            </a:endParaRPr>
          </a:p>
          <a:p>
            <a:pPr marL="342900" indent="-342900">
              <a:lnSpc>
                <a:spcPct val="90000"/>
              </a:lnSpc>
              <a:spcBef>
                <a:spcPts val="1103"/>
              </a:spcBef>
              <a:buFont typeface="Symbol" panose="05050102010706020507" pitchFamily="18" charset="2"/>
              <a:buChar char=""/>
            </a:pPr>
            <a:r>
              <a:rPr lang="sv-SE" sz="1050" spc="15" dirty="0">
                <a:solidFill>
                  <a:schemeClr val="tx1"/>
                </a:solidFill>
                <a:latin typeface="Arial" panose="020B0604020202020204" pitchFamily="34" charset="0"/>
                <a:cs typeface="Arial" panose="020B0604020202020204" pitchFamily="34" charset="0"/>
              </a:rPr>
              <a:t>Försäljning </a:t>
            </a:r>
            <a:r>
              <a:rPr lang="sv-SE" sz="1050" spc="15" dirty="0" err="1">
                <a:solidFill>
                  <a:schemeClr val="tx1"/>
                </a:solidFill>
                <a:latin typeface="Arial" panose="020B0604020202020204" pitchFamily="34" charset="0"/>
                <a:cs typeface="Arial" panose="020B0604020202020204" pitchFamily="34" charset="0"/>
              </a:rPr>
              <a:t>Joluca</a:t>
            </a:r>
            <a:r>
              <a:rPr lang="sv-SE" sz="1050" spc="15" dirty="0">
                <a:solidFill>
                  <a:schemeClr val="tx1"/>
                </a:solidFill>
                <a:latin typeface="Arial" panose="020B0604020202020204" pitchFamily="34" charset="0"/>
                <a:cs typeface="Arial" panose="020B0604020202020204" pitchFamily="34" charset="0"/>
              </a:rPr>
              <a:t> Spanien</a:t>
            </a:r>
            <a:br>
              <a:rPr lang="sv-SE" sz="1050" spc="15" dirty="0">
                <a:solidFill>
                  <a:schemeClr val="tx1"/>
                </a:solidFill>
                <a:latin typeface="Arial" panose="020B0604020202020204" pitchFamily="34" charset="0"/>
                <a:cs typeface="Arial" panose="020B0604020202020204" pitchFamily="34" charset="0"/>
              </a:rPr>
            </a:br>
            <a:r>
              <a:rPr lang="sv-SE" sz="1050" b="0" spc="15" dirty="0">
                <a:solidFill>
                  <a:schemeClr val="tx1"/>
                </a:solidFill>
                <a:latin typeface="Arial" panose="020B0604020202020204" pitchFamily="34" charset="0"/>
                <a:cs typeface="Arial" panose="020B0604020202020204" pitchFamily="34" charset="0"/>
              </a:rPr>
              <a:t>Bolaget har kommunicerat att </a:t>
            </a:r>
            <a:r>
              <a:rPr lang="sv-SE" sz="1050" b="0" spc="15" dirty="0" err="1">
                <a:solidFill>
                  <a:schemeClr val="tx1"/>
                </a:solidFill>
                <a:latin typeface="Arial" panose="020B0604020202020204" pitchFamily="34" charset="0"/>
                <a:cs typeface="Arial" panose="020B0604020202020204" pitchFamily="34" charset="0"/>
              </a:rPr>
              <a:t>Joluca</a:t>
            </a:r>
            <a:r>
              <a:rPr lang="sv-SE" sz="1050" b="0" spc="15" dirty="0">
                <a:solidFill>
                  <a:schemeClr val="tx1"/>
                </a:solidFill>
                <a:latin typeface="Arial" panose="020B0604020202020204" pitchFamily="34" charset="0"/>
                <a:cs typeface="Arial" panose="020B0604020202020204" pitchFamily="34" charset="0"/>
              </a:rPr>
              <a:t> kommer att listas i Spanien och blir tillgänglig i butikskedjorna Carrefour, El </a:t>
            </a:r>
            <a:r>
              <a:rPr lang="sv-SE" sz="1050" b="0" spc="15" dirty="0" err="1">
                <a:solidFill>
                  <a:schemeClr val="tx1"/>
                </a:solidFill>
                <a:latin typeface="Arial" panose="020B0604020202020204" pitchFamily="34" charset="0"/>
                <a:cs typeface="Arial" panose="020B0604020202020204" pitchFamily="34" charset="0"/>
              </a:rPr>
              <a:t>Corte</a:t>
            </a:r>
            <a:r>
              <a:rPr lang="sv-SE" sz="1050" b="0" spc="15" dirty="0">
                <a:solidFill>
                  <a:schemeClr val="tx1"/>
                </a:solidFill>
                <a:latin typeface="Arial" panose="020B0604020202020204" pitchFamily="34" charset="0"/>
                <a:cs typeface="Arial" panose="020B0604020202020204" pitchFamily="34" charset="0"/>
              </a:rPr>
              <a:t> </a:t>
            </a:r>
            <a:r>
              <a:rPr lang="sv-SE" sz="1050" b="0" spc="15" dirty="0" err="1">
                <a:solidFill>
                  <a:schemeClr val="tx1"/>
                </a:solidFill>
                <a:latin typeface="Arial" panose="020B0604020202020204" pitchFamily="34" charset="0"/>
                <a:cs typeface="Arial" panose="020B0604020202020204" pitchFamily="34" charset="0"/>
              </a:rPr>
              <a:t>Ingles</a:t>
            </a:r>
            <a:r>
              <a:rPr lang="sv-SE" sz="1050" b="0" spc="15" dirty="0">
                <a:solidFill>
                  <a:schemeClr val="tx1"/>
                </a:solidFill>
                <a:latin typeface="Arial" panose="020B0604020202020204" pitchFamily="34" charset="0"/>
                <a:cs typeface="Arial" panose="020B0604020202020204" pitchFamily="34" charset="0"/>
              </a:rPr>
              <a:t> och </a:t>
            </a:r>
            <a:r>
              <a:rPr lang="sv-SE" sz="1050" b="0" spc="15" dirty="0" err="1">
                <a:solidFill>
                  <a:schemeClr val="tx1"/>
                </a:solidFill>
                <a:latin typeface="Arial" panose="020B0604020202020204" pitchFamily="34" charset="0"/>
                <a:cs typeface="Arial" panose="020B0604020202020204" pitchFamily="34" charset="0"/>
              </a:rPr>
              <a:t>Alcampo</a:t>
            </a:r>
            <a:r>
              <a:rPr lang="sv-SE" sz="1050" b="0" spc="15" dirty="0">
                <a:solidFill>
                  <a:schemeClr val="tx1"/>
                </a:solidFill>
                <a:latin typeface="Arial" panose="020B0604020202020204" pitchFamily="34" charset="0"/>
                <a:cs typeface="Arial" panose="020B0604020202020204" pitchFamily="34" charset="0"/>
              </a:rPr>
              <a:t> från och med oktober 2025. Under kvartalet har uppstarten skett enligt plan och försäljningen har börjat rulla ut till butikerna under slutet av september och början av oktober</a:t>
            </a:r>
          </a:p>
          <a:p>
            <a:pPr marL="342900" indent="-342900">
              <a:lnSpc>
                <a:spcPct val="90000"/>
              </a:lnSpc>
              <a:spcBef>
                <a:spcPts val="1103"/>
              </a:spcBef>
              <a:buFont typeface="Symbol" panose="05050102010706020507" pitchFamily="18" charset="2"/>
              <a:buChar char=""/>
            </a:pPr>
            <a:r>
              <a:rPr lang="sv-SE" sz="1050" spc="15" dirty="0">
                <a:solidFill>
                  <a:schemeClr val="tx1"/>
                </a:solidFill>
                <a:latin typeface="Arial" panose="020B0604020202020204" pitchFamily="34" charset="0"/>
                <a:cs typeface="Arial" panose="020B0604020202020204" pitchFamily="34" charset="0"/>
              </a:rPr>
              <a:t>Nya Smaker </a:t>
            </a:r>
            <a:r>
              <a:rPr lang="sv-SE" sz="1050" spc="15" dirty="0" err="1">
                <a:solidFill>
                  <a:schemeClr val="tx1"/>
                </a:solidFill>
                <a:latin typeface="Arial" panose="020B0604020202020204" pitchFamily="34" charset="0"/>
                <a:cs typeface="Arial" panose="020B0604020202020204" pitchFamily="34" charset="0"/>
              </a:rPr>
              <a:t>Joluca</a:t>
            </a:r>
            <a:br>
              <a:rPr lang="sv-SE" sz="1050" spc="15" dirty="0">
                <a:solidFill>
                  <a:schemeClr val="tx1"/>
                </a:solidFill>
                <a:latin typeface="Arial" panose="020B0604020202020204" pitchFamily="34" charset="0"/>
                <a:cs typeface="Arial" panose="020B0604020202020204" pitchFamily="34" charset="0"/>
              </a:rPr>
            </a:br>
            <a:r>
              <a:rPr lang="sv-SE" sz="1050" b="0" spc="15" dirty="0">
                <a:solidFill>
                  <a:schemeClr val="tx1"/>
                </a:solidFill>
                <a:latin typeface="Arial" panose="020B0604020202020204" pitchFamily="34" charset="0"/>
                <a:cs typeface="Arial" panose="020B0604020202020204" pitchFamily="34" charset="0"/>
              </a:rPr>
              <a:t>Under september lanserades den nya smaken </a:t>
            </a:r>
            <a:r>
              <a:rPr lang="sv-SE" sz="1050" b="0" spc="15" dirty="0" err="1">
                <a:solidFill>
                  <a:schemeClr val="tx1"/>
                </a:solidFill>
                <a:latin typeface="Arial" panose="020B0604020202020204" pitchFamily="34" charset="0"/>
                <a:cs typeface="Arial" panose="020B0604020202020204" pitchFamily="34" charset="0"/>
              </a:rPr>
              <a:t>Passionfruit</a:t>
            </a:r>
            <a:r>
              <a:rPr lang="sv-SE" sz="1050" b="0" spc="15" dirty="0">
                <a:solidFill>
                  <a:schemeClr val="tx1"/>
                </a:solidFill>
                <a:latin typeface="Arial" panose="020B0604020202020204" pitchFamily="34" charset="0"/>
                <a:cs typeface="Arial" panose="020B0604020202020204" pitchFamily="34" charset="0"/>
              </a:rPr>
              <a:t> Guava vilken erhöll centrala listningar inom de stora dagligvaruhandelns kedjorna samt hos servicehandeln. </a:t>
            </a:r>
          </a:p>
          <a:p>
            <a:pPr marL="342900" indent="-342900">
              <a:lnSpc>
                <a:spcPct val="90000"/>
              </a:lnSpc>
              <a:spcBef>
                <a:spcPts val="1103"/>
              </a:spcBef>
              <a:buFont typeface="Symbol" panose="05050102010706020507" pitchFamily="18" charset="2"/>
              <a:buChar char=""/>
            </a:pPr>
            <a:r>
              <a:rPr lang="sv-SE" sz="1050" spc="15" dirty="0" err="1">
                <a:solidFill>
                  <a:schemeClr val="tx1"/>
                </a:solidFill>
                <a:latin typeface="Arial" panose="020B0604020202020204" pitchFamily="34" charset="0"/>
                <a:cs typeface="Arial" panose="020B0604020202020204" pitchFamily="34" charset="0"/>
              </a:rPr>
              <a:t>Joluca</a:t>
            </a:r>
            <a:r>
              <a:rPr lang="sv-SE" sz="1050" spc="15" dirty="0">
                <a:solidFill>
                  <a:schemeClr val="tx1"/>
                </a:solidFill>
                <a:latin typeface="Arial" panose="020B0604020202020204" pitchFamily="34" charset="0"/>
                <a:cs typeface="Arial" panose="020B0604020202020204" pitchFamily="34" charset="0"/>
              </a:rPr>
              <a:t> får central listning på </a:t>
            </a:r>
            <a:r>
              <a:rPr lang="sv-SE" sz="1050" spc="15" dirty="0" err="1">
                <a:solidFill>
                  <a:schemeClr val="tx1"/>
                </a:solidFill>
                <a:latin typeface="Arial" panose="020B0604020202020204" pitchFamily="34" charset="0"/>
                <a:cs typeface="Arial" panose="020B0604020202020204" pitchFamily="34" charset="0"/>
              </a:rPr>
              <a:t>Circle</a:t>
            </a:r>
            <a:r>
              <a:rPr lang="sv-SE" sz="1050" spc="15" dirty="0">
                <a:solidFill>
                  <a:schemeClr val="tx1"/>
                </a:solidFill>
                <a:latin typeface="Arial" panose="020B0604020202020204" pitchFamily="34" charset="0"/>
                <a:cs typeface="Arial" panose="020B0604020202020204" pitchFamily="34" charset="0"/>
              </a:rPr>
              <a:t> K </a:t>
            </a:r>
            <a:br>
              <a:rPr lang="sv-SE" sz="1050" spc="15" dirty="0">
                <a:solidFill>
                  <a:schemeClr val="tx1"/>
                </a:solidFill>
                <a:latin typeface="Arial" panose="020B0604020202020204" pitchFamily="34" charset="0"/>
                <a:cs typeface="Arial" panose="020B0604020202020204" pitchFamily="34" charset="0"/>
              </a:rPr>
            </a:br>
            <a:r>
              <a:rPr lang="sv-SE" sz="1050" b="0" spc="15" dirty="0">
                <a:solidFill>
                  <a:schemeClr val="tx1"/>
                </a:solidFill>
                <a:latin typeface="Arial" panose="020B0604020202020204" pitchFamily="34" charset="0"/>
                <a:cs typeface="Arial" panose="020B0604020202020204" pitchFamily="34" charset="0"/>
              </a:rPr>
              <a:t>Från vecka 37 finns </a:t>
            </a:r>
            <a:r>
              <a:rPr lang="sv-SE" sz="1050" b="0" spc="15" dirty="0" err="1">
                <a:solidFill>
                  <a:schemeClr val="tx1"/>
                </a:solidFill>
                <a:latin typeface="Arial" panose="020B0604020202020204" pitchFamily="34" charset="0"/>
                <a:cs typeface="Arial" panose="020B0604020202020204" pitchFamily="34" charset="0"/>
              </a:rPr>
              <a:t>Joluca</a:t>
            </a:r>
            <a:r>
              <a:rPr lang="sv-SE" sz="1050" b="0" spc="15" dirty="0">
                <a:solidFill>
                  <a:schemeClr val="tx1"/>
                </a:solidFill>
                <a:latin typeface="Arial" panose="020B0604020202020204" pitchFamily="34" charset="0"/>
                <a:cs typeface="Arial" panose="020B0604020202020204" pitchFamily="34" charset="0"/>
              </a:rPr>
              <a:t> centralt listat hos en av de största bensinmackarna i Sverige, </a:t>
            </a:r>
            <a:r>
              <a:rPr lang="sv-SE" sz="1050" b="0" spc="15" dirty="0" err="1">
                <a:solidFill>
                  <a:schemeClr val="tx1"/>
                </a:solidFill>
                <a:latin typeface="Arial" panose="020B0604020202020204" pitchFamily="34" charset="0"/>
                <a:cs typeface="Arial" panose="020B0604020202020204" pitchFamily="34" charset="0"/>
              </a:rPr>
              <a:t>Circle</a:t>
            </a:r>
            <a:r>
              <a:rPr lang="sv-SE" sz="1050" b="0" spc="15" dirty="0">
                <a:solidFill>
                  <a:schemeClr val="tx1"/>
                </a:solidFill>
                <a:latin typeface="Arial" panose="020B0604020202020204" pitchFamily="34" charset="0"/>
                <a:cs typeface="Arial" panose="020B0604020202020204" pitchFamily="34" charset="0"/>
              </a:rPr>
              <a:t> K. </a:t>
            </a:r>
          </a:p>
          <a:p>
            <a:pPr marL="342900" indent="-342900">
              <a:lnSpc>
                <a:spcPct val="90000"/>
              </a:lnSpc>
              <a:spcBef>
                <a:spcPts val="1103"/>
              </a:spcBef>
              <a:buFont typeface="Symbol" panose="05050102010706020507" pitchFamily="18" charset="2"/>
              <a:buChar char=""/>
            </a:pPr>
            <a:r>
              <a:rPr lang="sv-SE" sz="1050" spc="15" dirty="0">
                <a:solidFill>
                  <a:schemeClr val="tx1"/>
                </a:solidFill>
                <a:latin typeface="Arial" panose="020B0604020202020204" pitchFamily="34" charset="0"/>
                <a:cs typeface="Arial" panose="020B0604020202020204" pitchFamily="34" charset="0"/>
              </a:rPr>
              <a:t>Offertvinst av Systembolagets glöggupphandling</a:t>
            </a:r>
            <a:br>
              <a:rPr lang="sv-SE" sz="1050" spc="15" dirty="0">
                <a:solidFill>
                  <a:schemeClr val="tx1"/>
                </a:solidFill>
                <a:latin typeface="Arial" panose="020B0604020202020204" pitchFamily="34" charset="0"/>
                <a:cs typeface="Arial" panose="020B0604020202020204" pitchFamily="34" charset="0"/>
              </a:rPr>
            </a:br>
            <a:r>
              <a:rPr lang="sv-SE" sz="1050" b="0" spc="15" dirty="0">
                <a:solidFill>
                  <a:schemeClr val="tx1"/>
                </a:solidFill>
                <a:latin typeface="Arial" panose="020B0604020202020204" pitchFamily="34" charset="0"/>
                <a:cs typeface="Arial" panose="020B0604020202020204" pitchFamily="34" charset="0"/>
              </a:rPr>
              <a:t>Under perioden har bolaget vunnit Systembolagets senaste glöggupphandling. Produkten är en ekologisk vinglögg i PET som kommer att finnas i Systembolagets butiker från och med första november 2025</a:t>
            </a:r>
          </a:p>
          <a:p>
            <a:pPr marL="342900" indent="-342900">
              <a:spcBef>
                <a:spcPts val="1103"/>
              </a:spcBef>
              <a:buFont typeface="Symbol" panose="05050102010706020507" pitchFamily="18" charset="2"/>
              <a:buChar char=""/>
            </a:pPr>
            <a:r>
              <a:rPr lang="sv-SE" sz="1050" spc="15" dirty="0">
                <a:solidFill>
                  <a:schemeClr val="tx1"/>
                </a:solidFill>
                <a:latin typeface="Arial" panose="020B0604020202020204" pitchFamily="34" charset="0"/>
                <a:cs typeface="Arial" panose="020B0604020202020204" pitchFamily="34" charset="0"/>
              </a:rPr>
              <a:t>Ny revisionsbyrå</a:t>
            </a:r>
            <a:br>
              <a:rPr lang="sv-SE" sz="1050" b="0" spc="15" dirty="0">
                <a:solidFill>
                  <a:schemeClr val="tx1"/>
                </a:solidFill>
                <a:latin typeface="Arial" panose="020B0604020202020204" pitchFamily="34" charset="0"/>
                <a:cs typeface="Arial" panose="020B0604020202020204" pitchFamily="34" charset="0"/>
              </a:rPr>
            </a:br>
            <a:r>
              <a:rPr lang="sv-SE" sz="1050" b="0" spc="15" dirty="0">
                <a:solidFill>
                  <a:schemeClr val="tx1"/>
                </a:solidFill>
                <a:latin typeface="Arial" panose="020B0604020202020204" pitchFamily="34" charset="0"/>
                <a:cs typeface="Arial" panose="020B0604020202020204" pitchFamily="34" charset="0"/>
              </a:rPr>
              <a:t>Umida Group AB (</a:t>
            </a:r>
            <a:r>
              <a:rPr lang="sv-SE" sz="1050" b="0" spc="15" dirty="0" err="1">
                <a:solidFill>
                  <a:schemeClr val="tx1"/>
                </a:solidFill>
                <a:latin typeface="Arial" panose="020B0604020202020204" pitchFamily="34" charset="0"/>
                <a:cs typeface="Arial" panose="020B0604020202020204" pitchFamily="34" charset="0"/>
              </a:rPr>
              <a:t>publ</a:t>
            </a:r>
            <a:r>
              <a:rPr lang="sv-SE" sz="1050" b="0" spc="15" dirty="0">
                <a:solidFill>
                  <a:schemeClr val="tx1"/>
                </a:solidFill>
                <a:latin typeface="Arial" panose="020B0604020202020204" pitchFamily="34" charset="0"/>
                <a:cs typeface="Arial" panose="020B0604020202020204" pitchFamily="34" charset="0"/>
              </a:rPr>
              <a:t>) har bytt revisionsbyrå från Moore Allegretto till BDO Mälardalen AB. Bakgrunden till bytet är att bolagets tidigare revisor, Lars Erik Engberg, som följt </a:t>
            </a:r>
            <a:r>
              <a:rPr lang="sv-SE" sz="1050" b="0" spc="15" dirty="0" err="1">
                <a:solidFill>
                  <a:schemeClr val="tx1"/>
                </a:solidFill>
                <a:latin typeface="Arial" panose="020B0604020202020204" pitchFamily="34" charset="0"/>
                <a:cs typeface="Arial" panose="020B0604020202020204" pitchFamily="34" charset="0"/>
              </a:rPr>
              <a:t>Umida</a:t>
            </a:r>
            <a:r>
              <a:rPr lang="sv-SE" sz="1050" b="0" spc="15" dirty="0">
                <a:solidFill>
                  <a:schemeClr val="tx1"/>
                </a:solidFill>
                <a:latin typeface="Arial" panose="020B0604020202020204" pitchFamily="34" charset="0"/>
                <a:cs typeface="Arial" panose="020B0604020202020204" pitchFamily="34" charset="0"/>
              </a:rPr>
              <a:t> i nära tio år, har gått i pension. Stämman beslutade, i enlighet med valberedningens förslag, om nyval av BDO Mälardalen AB som revisor för tiden intill slutet av nästa årsstämma. BDO har meddelat att Joanna </a:t>
            </a:r>
            <a:r>
              <a:rPr lang="sv-SE" sz="1050" b="0" spc="15" dirty="0" err="1">
                <a:solidFill>
                  <a:schemeClr val="tx1"/>
                </a:solidFill>
                <a:latin typeface="Arial" panose="020B0604020202020204" pitchFamily="34" charset="0"/>
                <a:cs typeface="Arial" panose="020B0604020202020204" pitchFamily="34" charset="0"/>
              </a:rPr>
              <a:t>Benes</a:t>
            </a:r>
            <a:r>
              <a:rPr lang="sv-SE" sz="1050" b="0" spc="15" dirty="0">
                <a:solidFill>
                  <a:schemeClr val="tx1"/>
                </a:solidFill>
                <a:latin typeface="Arial" panose="020B0604020202020204" pitchFamily="34" charset="0"/>
                <a:cs typeface="Arial" panose="020B0604020202020204" pitchFamily="34" charset="0"/>
              </a:rPr>
              <a:t> kommer att vara huvudansvarig revisor för bolaget.</a:t>
            </a:r>
          </a:p>
          <a:p>
            <a:pPr marL="342900" indent="-342900">
              <a:lnSpc>
                <a:spcPct val="90000"/>
              </a:lnSpc>
              <a:spcBef>
                <a:spcPts val="1103"/>
              </a:spcBef>
              <a:buFont typeface="Symbol" panose="05050102010706020507" pitchFamily="18" charset="2"/>
              <a:buChar char=""/>
            </a:pPr>
            <a:r>
              <a:rPr lang="sv-SE" sz="1050" spc="15" dirty="0">
                <a:solidFill>
                  <a:schemeClr val="tx1"/>
                </a:solidFill>
                <a:latin typeface="Arial" panose="020B0604020202020204" pitchFamily="34" charset="0"/>
                <a:cs typeface="Arial" panose="020B0604020202020204" pitchFamily="34" charset="0"/>
              </a:rPr>
              <a:t>Interim CFO</a:t>
            </a:r>
            <a:br>
              <a:rPr lang="sv-SE" sz="1050" spc="15" dirty="0">
                <a:solidFill>
                  <a:schemeClr val="tx1"/>
                </a:solidFill>
                <a:latin typeface="Arial" panose="020B0604020202020204" pitchFamily="34" charset="0"/>
                <a:cs typeface="Arial" panose="020B0604020202020204" pitchFamily="34" charset="0"/>
              </a:rPr>
            </a:br>
            <a:r>
              <a:rPr lang="sv-SE" sz="1050" b="0" spc="15" dirty="0">
                <a:solidFill>
                  <a:schemeClr val="tx1"/>
                </a:solidFill>
                <a:latin typeface="Arial" panose="020B0604020202020204" pitchFamily="34" charset="0"/>
                <a:cs typeface="Arial" panose="020B0604020202020204" pitchFamily="34" charset="0"/>
              </a:rPr>
              <a:t>Bolaget meddelar att Ana Mészáros lämnar sin tjänst som CFO. Bolaget har utsett tidigare CFO Aron Källström till tillförordnad CFO med omedelbar verkan, samtidigt som rekryteringsprocessen för en permanent efterträdare har inletts. Aron Källström har omfattande erfarenhet inom finans och redovisning samt tidigare arbetat som CFO för bolaget.</a:t>
            </a:r>
          </a:p>
          <a:p>
            <a:pPr>
              <a:lnSpc>
                <a:spcPct val="90000"/>
              </a:lnSpc>
              <a:spcBef>
                <a:spcPts val="1103"/>
              </a:spcBef>
              <a:buNone/>
            </a:pPr>
            <a:br>
              <a:rPr lang="sv-SE" sz="1050" b="0" spc="15" dirty="0">
                <a:solidFill>
                  <a:schemeClr val="tx1"/>
                </a:solidFill>
                <a:latin typeface="Arial" panose="020B0604020202020204" pitchFamily="34" charset="0"/>
                <a:cs typeface="Arial" panose="020B0604020202020204" pitchFamily="34" charset="0"/>
              </a:rPr>
            </a:br>
            <a:br>
              <a:rPr lang="sv-SE" sz="1050" spc="15" dirty="0">
                <a:solidFill>
                  <a:schemeClr val="tx1"/>
                </a:solidFill>
                <a:latin typeface="Arial" panose="020B0604020202020204" pitchFamily="34" charset="0"/>
                <a:cs typeface="Arial" panose="020B0604020202020204" pitchFamily="34" charset="0"/>
              </a:rPr>
            </a:br>
            <a:endParaRPr lang="sv-SE" sz="1050" b="0" spc="15" dirty="0">
              <a:solidFill>
                <a:schemeClr val="tx1"/>
              </a:solidFill>
              <a:latin typeface="Arial" panose="020B0604020202020204" pitchFamily="34" charset="0"/>
              <a:cs typeface="Arial" panose="020B0604020202020204" pitchFamily="34" charset="0"/>
            </a:endParaRPr>
          </a:p>
          <a:p>
            <a:pPr lvl="0">
              <a:buNone/>
            </a:pPr>
            <a:endParaRPr lang="sv-SE" sz="1050" b="0" spc="15" dirty="0">
              <a:solidFill>
                <a:schemeClr val="tx1"/>
              </a:solidFill>
              <a:latin typeface="Arial" panose="020B0604020202020204" pitchFamily="34" charset="0"/>
              <a:cs typeface="Arial" panose="020B0604020202020204" pitchFamily="34" charset="0"/>
            </a:endParaRPr>
          </a:p>
          <a:p>
            <a:pPr>
              <a:buNone/>
              <a:tabLst>
                <a:tab pos="457017" algn="l"/>
              </a:tabLst>
            </a:pPr>
            <a:endParaRPr lang="sv-SE" sz="1050" b="0" spc="15" dirty="0">
              <a:solidFill>
                <a:schemeClr val="tx1"/>
              </a:solidFill>
              <a:latin typeface="Arial" panose="020B0604020202020204" pitchFamily="34" charset="0"/>
              <a:cs typeface="Arial" panose="020B0604020202020204" pitchFamily="34" charset="0"/>
            </a:endParaRPr>
          </a:p>
          <a:p>
            <a:pPr marL="171381" indent="-171381">
              <a:tabLst>
                <a:tab pos="457017" algn="l"/>
              </a:tabLst>
            </a:pPr>
            <a:endParaRPr lang="sv-SE" sz="1050" b="0" spc="15" dirty="0">
              <a:solidFill>
                <a:schemeClr val="tx1"/>
              </a:solidFill>
              <a:latin typeface="Arial" panose="020B0604020202020204" pitchFamily="34" charset="0"/>
              <a:cs typeface="Arial" panose="020B0604020202020204" pitchFamily="34" charset="0"/>
            </a:endParaRPr>
          </a:p>
          <a:p>
            <a:pPr>
              <a:buNone/>
              <a:tabLst>
                <a:tab pos="457017" algn="l"/>
              </a:tabLst>
            </a:pPr>
            <a:endParaRPr lang="sv-SE" sz="1050" b="0" spc="15" dirty="0">
              <a:solidFill>
                <a:schemeClr val="tx1"/>
              </a:solidFill>
              <a:latin typeface="Arial" panose="020B0604020202020204" pitchFamily="34" charset="0"/>
              <a:cs typeface="Arial" panose="020B0604020202020204" pitchFamily="34" charset="0"/>
            </a:endParaRPr>
          </a:p>
          <a:p>
            <a:pPr>
              <a:buNone/>
              <a:tabLst>
                <a:tab pos="457017" algn="l"/>
              </a:tabLst>
            </a:pPr>
            <a:endParaRPr lang="sv-SE" sz="1050" b="0" spc="15" dirty="0">
              <a:solidFill>
                <a:schemeClr val="tx1"/>
              </a:solidFill>
              <a:latin typeface="Arial" panose="020B0604020202020204" pitchFamily="34" charset="0"/>
              <a:cs typeface="Arial" panose="020B0604020202020204" pitchFamily="34" charset="0"/>
            </a:endParaRPr>
          </a:p>
          <a:p>
            <a:pPr marL="171381" indent="-171381">
              <a:tabLst>
                <a:tab pos="457017" algn="l"/>
              </a:tabLst>
            </a:pPr>
            <a:endParaRPr lang="sv-SE" sz="1050" b="0" spc="15" dirty="0">
              <a:solidFill>
                <a:schemeClr val="tx1"/>
              </a:solidFill>
              <a:latin typeface="Arial" panose="020B0604020202020204" pitchFamily="34" charset="0"/>
              <a:cs typeface="Arial" panose="020B0604020202020204" pitchFamily="34" charset="0"/>
            </a:endParaRPr>
          </a:p>
          <a:p>
            <a:pPr>
              <a:buNone/>
              <a:tabLst>
                <a:tab pos="457017" algn="l"/>
              </a:tabLst>
            </a:pPr>
            <a:endParaRPr lang="sv-SE" sz="1050" b="0" spc="15" dirty="0">
              <a:solidFill>
                <a:schemeClr val="tx1"/>
              </a:solidFill>
              <a:latin typeface="Arial" panose="020B0604020202020204" pitchFamily="34" charset="0"/>
              <a:cs typeface="Arial" panose="020B0604020202020204" pitchFamily="34" charset="0"/>
            </a:endParaRPr>
          </a:p>
          <a:p>
            <a:pPr>
              <a:buNone/>
              <a:tabLst>
                <a:tab pos="457017" algn="l"/>
              </a:tabLst>
            </a:pPr>
            <a:endParaRPr lang="sv-SE" sz="1200" b="0" spc="15" dirty="0">
              <a:solidFill>
                <a:schemeClr val="tx1"/>
              </a:solidFill>
              <a:latin typeface="Arial" panose="020B0604020202020204" pitchFamily="34" charset="0"/>
              <a:cs typeface="Arial" panose="020B0604020202020204" pitchFamily="34" charset="0"/>
            </a:endParaRPr>
          </a:p>
          <a:p>
            <a:pPr marL="171381" indent="-171381">
              <a:tabLst>
                <a:tab pos="457017" algn="l"/>
              </a:tabLst>
            </a:pPr>
            <a:endParaRPr lang="sv-SE" sz="1200" b="0" spc="15" dirty="0">
              <a:solidFill>
                <a:schemeClr val="tx1"/>
              </a:solidFill>
              <a:latin typeface="Arial" panose="020B0604020202020204" pitchFamily="34" charset="0"/>
              <a:cs typeface="Arial" panose="020B0604020202020204" pitchFamily="34" charset="0"/>
            </a:endParaRPr>
          </a:p>
          <a:p>
            <a:pPr>
              <a:buNone/>
              <a:tabLst>
                <a:tab pos="457017" algn="l"/>
              </a:tabLst>
            </a:pPr>
            <a:endParaRPr lang="sv-SE" sz="1200" b="0" spc="15" dirty="0">
              <a:solidFill>
                <a:schemeClr val="tx1"/>
              </a:solidFill>
              <a:latin typeface="Arial" panose="020B0604020202020204" pitchFamily="34" charset="0"/>
              <a:cs typeface="Arial" panose="020B0604020202020204" pitchFamily="34" charset="0"/>
            </a:endParaRPr>
          </a:p>
          <a:p>
            <a:pPr>
              <a:buNone/>
              <a:tabLst>
                <a:tab pos="457017" algn="l"/>
              </a:tabLst>
            </a:pPr>
            <a:endParaRPr lang="sv-SE" sz="1200" b="0" spc="15" dirty="0">
              <a:solidFill>
                <a:schemeClr val="tx1"/>
              </a:solidFill>
              <a:latin typeface="Arial" panose="020B0604020202020204" pitchFamily="34" charset="0"/>
              <a:cs typeface="Arial" panose="020B0604020202020204" pitchFamily="34" charset="0"/>
            </a:endParaRPr>
          </a:p>
          <a:p>
            <a:pPr>
              <a:buNone/>
              <a:tabLst>
                <a:tab pos="457017" algn="l"/>
              </a:tabLst>
            </a:pPr>
            <a:endParaRPr lang="sv-SE" sz="1200" b="0" spc="15" dirty="0">
              <a:solidFill>
                <a:schemeClr val="tx1"/>
              </a:solidFill>
              <a:latin typeface="Arial" panose="020B0604020202020204" pitchFamily="34" charset="0"/>
              <a:cs typeface="Arial" panose="020B0604020202020204" pitchFamily="34" charset="0"/>
            </a:endParaRPr>
          </a:p>
          <a:p>
            <a:pPr>
              <a:buNone/>
              <a:tabLst>
                <a:tab pos="457017" algn="l"/>
              </a:tabLst>
            </a:pPr>
            <a:endParaRPr lang="sv-SE" sz="1200" b="0" spc="15" dirty="0">
              <a:solidFill>
                <a:schemeClr val="tx1"/>
              </a:solidFill>
              <a:latin typeface="Arial" panose="020B0604020202020204" pitchFamily="34" charset="0"/>
              <a:cs typeface="Arial" panose="020B0604020202020204" pitchFamily="34" charset="0"/>
            </a:endParaRPr>
          </a:p>
          <a:p>
            <a:pPr>
              <a:buNone/>
              <a:tabLst>
                <a:tab pos="457017" algn="l"/>
              </a:tabLst>
            </a:pPr>
            <a:endParaRPr lang="sv-SE" sz="1200" b="0" spc="15" dirty="0">
              <a:solidFill>
                <a:schemeClr val="tx1"/>
              </a:solidFill>
              <a:latin typeface="Arial" panose="020B0604020202020204" pitchFamily="34" charset="0"/>
              <a:cs typeface="Arial" panose="020B0604020202020204" pitchFamily="34" charset="0"/>
            </a:endParaRPr>
          </a:p>
          <a:p>
            <a:pPr>
              <a:buNone/>
              <a:tabLst>
                <a:tab pos="457017" algn="l"/>
              </a:tabLst>
            </a:pPr>
            <a:endParaRPr lang="sv-SE" sz="1200" b="0" spc="15" dirty="0">
              <a:solidFill>
                <a:schemeClr val="tx1"/>
              </a:solidFill>
              <a:latin typeface="Arial" panose="020B0604020202020204" pitchFamily="34" charset="0"/>
              <a:cs typeface="Arial" panose="020B0604020202020204" pitchFamily="34" charset="0"/>
            </a:endParaRPr>
          </a:p>
          <a:p>
            <a:pPr>
              <a:buNone/>
              <a:tabLst>
                <a:tab pos="457017" algn="l"/>
              </a:tabLst>
            </a:pPr>
            <a:endParaRPr lang="sv-SE" sz="1200" b="0" spc="15" dirty="0">
              <a:solidFill>
                <a:schemeClr val="tx1"/>
              </a:solidFill>
              <a:latin typeface="Arial" panose="020B0604020202020204" pitchFamily="34" charset="0"/>
              <a:cs typeface="Arial" panose="020B0604020202020204" pitchFamily="34" charset="0"/>
            </a:endParaRPr>
          </a:p>
          <a:p>
            <a:pPr>
              <a:buNone/>
              <a:tabLst>
                <a:tab pos="457017" algn="l"/>
              </a:tabLst>
            </a:pPr>
            <a:endParaRPr lang="sv-SE" sz="1200" b="0" spc="15" dirty="0">
              <a:solidFill>
                <a:schemeClr val="tx1"/>
              </a:solidFill>
              <a:latin typeface="Arial" panose="020B0604020202020204" pitchFamily="34" charset="0"/>
              <a:cs typeface="Arial" panose="020B0604020202020204" pitchFamily="34" charset="0"/>
            </a:endParaRPr>
          </a:p>
          <a:p>
            <a:pPr marL="171450" indent="-171450">
              <a:tabLst>
                <a:tab pos="457017" algn="l"/>
              </a:tabLst>
            </a:pPr>
            <a:endParaRPr lang="sv-SE" sz="1200" b="0" spc="15" dirty="0">
              <a:solidFill>
                <a:schemeClr val="tx1"/>
              </a:solidFill>
              <a:latin typeface="Arial" panose="020B0604020202020204" pitchFamily="34" charset="0"/>
              <a:cs typeface="Arial" panose="020B0604020202020204" pitchFamily="34" charset="0"/>
            </a:endParaRPr>
          </a:p>
          <a:p>
            <a:pPr>
              <a:buNone/>
              <a:tabLst>
                <a:tab pos="457017" algn="l"/>
              </a:tabLst>
            </a:pPr>
            <a:r>
              <a:rPr lang="sv-SE" sz="1200" b="0" spc="15" dirty="0">
                <a:solidFill>
                  <a:schemeClr val="tx1"/>
                </a:solidFill>
                <a:latin typeface="Arial" panose="020B0604020202020204" pitchFamily="34" charset="0"/>
                <a:cs typeface="Arial" panose="020B0604020202020204" pitchFamily="34" charset="0"/>
              </a:rPr>
              <a:t> </a:t>
            </a:r>
            <a:endParaRPr lang="sv-SE" sz="1200" b="0" spc="15" dirty="0">
              <a:solidFill>
                <a:srgbClr val="FF0000"/>
              </a:solidFill>
              <a:latin typeface="Arial" panose="020B0604020202020204" pitchFamily="34" charset="0"/>
              <a:cs typeface="Arial" panose="020B0604020202020204" pitchFamily="34" charset="0"/>
            </a:endParaRPr>
          </a:p>
          <a:p>
            <a:pPr>
              <a:buNone/>
              <a:tabLst>
                <a:tab pos="457017" algn="l"/>
              </a:tabLst>
            </a:pPr>
            <a:endParaRPr lang="sv-SE" sz="1200" b="0" spc="15" dirty="0">
              <a:solidFill>
                <a:srgbClr val="FF0000"/>
              </a:solidFill>
              <a:latin typeface="Arial" panose="020B0604020202020204" pitchFamily="34" charset="0"/>
              <a:cs typeface="Arial" panose="020B0604020202020204" pitchFamily="34" charset="0"/>
            </a:endParaRPr>
          </a:p>
          <a:p>
            <a:pPr marL="171381" indent="-171381">
              <a:tabLst>
                <a:tab pos="457017" algn="l"/>
              </a:tabLst>
            </a:pPr>
            <a:endParaRPr lang="sv-SE" sz="1200" b="0" spc="15" dirty="0">
              <a:solidFill>
                <a:srgbClr val="FF0000"/>
              </a:solidFill>
              <a:latin typeface="Arial" panose="020B0604020202020204" pitchFamily="34" charset="0"/>
              <a:cs typeface="Arial" panose="020B0604020202020204" pitchFamily="34" charset="0"/>
            </a:endParaRPr>
          </a:p>
          <a:p>
            <a:pPr marL="171381" indent="-171381">
              <a:tabLst>
                <a:tab pos="457017" algn="l"/>
              </a:tabLst>
            </a:pPr>
            <a:endParaRPr lang="sv-SE" sz="1200" b="0" spc="15" dirty="0">
              <a:solidFill>
                <a:schemeClr val="tx1"/>
              </a:solidFill>
              <a:latin typeface="Arial" panose="020B0604020202020204" pitchFamily="34" charset="0"/>
              <a:cs typeface="Arial" panose="020B0604020202020204" pitchFamily="34" charset="0"/>
            </a:endParaRPr>
          </a:p>
        </p:txBody>
      </p:sp>
      <p:sp>
        <p:nvSpPr>
          <p:cNvPr id="10" name="object 8">
            <a:extLst>
              <a:ext uri="{FF2B5EF4-FFF2-40B4-BE49-F238E27FC236}">
                <a16:creationId xmlns:a16="http://schemas.microsoft.com/office/drawing/2014/main" id="{13051CD7-DF23-C68C-FB3D-9E96B4E29042}"/>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2" name="Platshållare för innehåll 2">
            <a:extLst>
              <a:ext uri="{FF2B5EF4-FFF2-40B4-BE49-F238E27FC236}">
                <a16:creationId xmlns:a16="http://schemas.microsoft.com/office/drawing/2014/main" id="{DC342084-2069-5419-3718-9FC89992944C}"/>
              </a:ext>
            </a:extLst>
          </p:cNvPr>
          <p:cNvSpPr txBox="1">
            <a:spLocks/>
          </p:cNvSpPr>
          <p:nvPr/>
        </p:nvSpPr>
        <p:spPr>
          <a:xfrm>
            <a:off x="7057114" y="1170808"/>
            <a:ext cx="5792321" cy="896419"/>
          </a:xfrm>
          <a:prstGeom prst="rect">
            <a:avLst/>
          </a:prstGeom>
        </p:spPr>
        <p:txBody>
          <a:bodyPr vert="horz" wrap="square" lIns="0" tIns="0" rIns="0" bIns="0" rtlCol="0" anchor="t">
            <a:noAutofit/>
          </a:bodyPr>
          <a:lstStyle>
            <a:lvl1pPr marL="252077" indent="-252077" algn="l" defTabSz="1008309" rtl="0" eaLnBrk="1" latinLnBrk="0" hangingPunct="1">
              <a:lnSpc>
                <a:spcPct val="90000"/>
              </a:lnSpc>
              <a:spcBef>
                <a:spcPts val="1103"/>
              </a:spcBef>
              <a:buFont typeface="Arial" panose="020B0604020202020204" pitchFamily="34" charset="0"/>
              <a:buChar char="•"/>
              <a:defRPr sz="1000" b="1" i="0" kern="1200">
                <a:solidFill>
                  <a:srgbClr val="231F20"/>
                </a:solidFill>
                <a:latin typeface="Arial Narrow"/>
                <a:ea typeface="+mn-ea"/>
                <a:cs typeface="Arial Narrow"/>
              </a:defRPr>
            </a:lvl1pPr>
            <a:lvl2pPr marL="756232" indent="-252077" algn="l" defTabSz="1008309"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386" indent="-252077" algn="l" defTabSz="1008309"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541"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695"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indent="0">
              <a:spcBef>
                <a:spcPts val="1399"/>
              </a:spcBef>
              <a:buFont typeface="Arial" panose="020B0604020202020204" pitchFamily="34" charset="0"/>
              <a:buNone/>
              <a:tabLst>
                <a:tab pos="240569" algn="l"/>
                <a:tab pos="241203" algn="l"/>
              </a:tabLst>
            </a:pPr>
            <a:endParaRPr lang="sv-SE" sz="1200">
              <a:solidFill>
                <a:schemeClr val="tx1"/>
              </a:solidFill>
              <a:latin typeface="Arial"/>
              <a:ea typeface="Calibri" panose="020F0502020204030204" pitchFamily="34" charset="0"/>
              <a:cs typeface="Arial"/>
            </a:endParaRPr>
          </a:p>
        </p:txBody>
      </p:sp>
      <p:sp>
        <p:nvSpPr>
          <p:cNvPr id="5" name="object 2">
            <a:extLst>
              <a:ext uri="{FF2B5EF4-FFF2-40B4-BE49-F238E27FC236}">
                <a16:creationId xmlns:a16="http://schemas.microsoft.com/office/drawing/2014/main" id="{50AC8BAF-E7A2-96F4-7567-AC1CCB063D4B}"/>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327791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object 6">
            <a:extLst>
              <a:ext uri="{FF2B5EF4-FFF2-40B4-BE49-F238E27FC236}">
                <a16:creationId xmlns:a16="http://schemas.microsoft.com/office/drawing/2014/main" id="{B870F7D9-66CF-45FF-8551-36308FDD224C}"/>
              </a:ext>
            </a:extLst>
          </p:cNvPr>
          <p:cNvSpPr txBox="1"/>
          <p:nvPr/>
        </p:nvSpPr>
        <p:spPr>
          <a:xfrm>
            <a:off x="590341" y="977125"/>
            <a:ext cx="6136370" cy="6051672"/>
          </a:xfrm>
          <a:prstGeom prst="rect">
            <a:avLst/>
          </a:prstGeom>
        </p:spPr>
        <p:txBody>
          <a:bodyPr vert="horz" wrap="square" lIns="0" tIns="0" rIns="0" bIns="0" rtlCol="0">
            <a:noAutofit/>
          </a:bodyPr>
          <a:lstStyle/>
          <a:p>
            <a:pPr>
              <a:spcBef>
                <a:spcPts val="855"/>
              </a:spcBef>
            </a:pPr>
            <a:r>
              <a:rPr lang="sv-SE" sz="1050" dirty="0">
                <a:latin typeface="Arial" panose="020B0604020202020204" pitchFamily="34" charset="0"/>
                <a:cs typeface="Arial" panose="020B0604020202020204" pitchFamily="34" charset="0"/>
              </a:rPr>
              <a:t>Kvartal tre har präglats av en fortsatt stark utveckling, med strategiskt fokus på att bygga </a:t>
            </a:r>
            <a:r>
              <a:rPr lang="sv-SE" sz="1050" dirty="0" err="1">
                <a:latin typeface="Arial" panose="020B0604020202020204" pitchFamily="34" charset="0"/>
                <a:cs typeface="Arial" panose="020B0604020202020204" pitchFamily="34" charset="0"/>
              </a:rPr>
              <a:t>Jolucas</a:t>
            </a:r>
            <a:r>
              <a:rPr lang="sv-SE" sz="1050" dirty="0">
                <a:latin typeface="Arial" panose="020B0604020202020204" pitchFamily="34" charset="0"/>
                <a:cs typeface="Arial" panose="020B0604020202020204" pitchFamily="34" charset="0"/>
              </a:rPr>
              <a:t> position i funktionsdryckeskategorin. Vi har under kvartalet strategiskt fortsatt investera i kampanjaktiveringar för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i dagligvaruhandeln. Investeringarna har huvudsyften att säkra en större </a:t>
            </a:r>
            <a:r>
              <a:rPr lang="sv-SE" sz="1050" dirty="0" err="1">
                <a:latin typeface="Arial" panose="020B0604020202020204" pitchFamily="34" charset="0"/>
                <a:cs typeface="Arial" panose="020B0604020202020204" pitchFamily="34" charset="0"/>
              </a:rPr>
              <a:t>baseline</a:t>
            </a:r>
            <a:r>
              <a:rPr lang="sv-SE" sz="1050" dirty="0">
                <a:latin typeface="Arial" panose="020B0604020202020204" pitchFamily="34" charset="0"/>
                <a:cs typeface="Arial" panose="020B0604020202020204" pitchFamily="34" charset="0"/>
              </a:rPr>
              <a:t>-försäljning i en av de mest kampanjdrivna kategorierna som finns i handeln samt att behålla och utöka centrala listningar inför 2026 för att skapa en större långsiktig </a:t>
            </a:r>
            <a:r>
              <a:rPr lang="sv-SE" sz="1050" dirty="0" err="1">
                <a:latin typeface="Arial" panose="020B0604020202020204" pitchFamily="34" charset="0"/>
                <a:cs typeface="Arial" panose="020B0604020202020204" pitchFamily="34" charset="0"/>
              </a:rPr>
              <a:t>försäljningsbas</a:t>
            </a:r>
            <a:r>
              <a:rPr lang="sv-SE" sz="1050" dirty="0">
                <a:latin typeface="Arial" panose="020B0604020202020204" pitchFamily="34" charset="0"/>
                <a:cs typeface="Arial" panose="020B0604020202020204" pitchFamily="34" charset="0"/>
              </a:rPr>
              <a:t>. </a:t>
            </a:r>
          </a:p>
          <a:p>
            <a:pPr>
              <a:spcBef>
                <a:spcPts val="855"/>
              </a:spcBef>
            </a:pPr>
            <a:r>
              <a:rPr lang="sv-SE" sz="1050" dirty="0">
                <a:latin typeface="Arial" panose="020B0604020202020204" pitchFamily="34" charset="0"/>
                <a:cs typeface="Arial" panose="020B0604020202020204" pitchFamily="34" charset="0"/>
              </a:rPr>
              <a:t>Vi summer det första året med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som en stor framgång. Lanseringen har inte gått obemärkt förbi, varken inom segmentet energidrycker eller andra inom delar av dagligvaruhandeln. Försäljningen av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har genererat över 48 MSEK och vår säljpartner Arvid Nordquist har sålt ut över 5 miljoner burkar. Varumärket har tagit en marknadsandel som positionerar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som det sjunde största varumärket inom hela kategorin. </a:t>
            </a:r>
          </a:p>
          <a:p>
            <a:pPr>
              <a:spcBef>
                <a:spcPts val="855"/>
              </a:spcBef>
            </a:pPr>
            <a:r>
              <a:rPr lang="sv-SE" sz="1050" dirty="0">
                <a:latin typeface="Arial" panose="020B0604020202020204" pitchFamily="34" charset="0"/>
                <a:cs typeface="Arial" panose="020B0604020202020204" pitchFamily="34" charset="0"/>
              </a:rPr>
              <a:t>Efter vissa uppfyllnadsvolymer under hösten 2024 och värdefulla lärdomar kring vilka typer av aktiveringar som fungerar bäst inom funktionsdryckeskategorin, kan vi summera det första året som en framgång. Att lansera ett nytt varumärke inom dagligvaruhandeln och nå dessa försäljningssiffror redan under första året är starkt. Det har gett oss en stabil grund att bygga vidare på, och vi arbetar just nu med de sista justeringarna inför kampanjprogrammen för 2026, samt arbetar med säljkåren för utökad distribution.</a:t>
            </a:r>
          </a:p>
          <a:p>
            <a:pPr>
              <a:spcBef>
                <a:spcPts val="855"/>
              </a:spcBef>
            </a:pPr>
            <a:r>
              <a:rPr lang="sv-SE" sz="1050" dirty="0">
                <a:latin typeface="Arial" panose="020B0604020202020204" pitchFamily="34" charset="0"/>
                <a:cs typeface="Arial" panose="020B0604020202020204" pitchFamily="34" charset="0"/>
              </a:rPr>
              <a:t>Vi har flera spännande produktinnovationer inom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som kommer att lanseras under första halvåret 2026. Dessa nyheter syftar till att vidareutveckla kategorin och lyfta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som en innovativ aktör som bidrar till att driva kategorin framåt. Tillsammans med vår säljpartner Arvid Nordquist har vi tagit fram en treårsplan för </a:t>
            </a:r>
            <a:r>
              <a:rPr lang="sv-SE" sz="1050" dirty="0" err="1">
                <a:latin typeface="Arial" panose="020B0604020202020204" pitchFamily="34" charset="0"/>
                <a:cs typeface="Arial" panose="020B0604020202020204" pitchFamily="34" charset="0"/>
              </a:rPr>
              <a:t>Jolucas</a:t>
            </a:r>
            <a:r>
              <a:rPr lang="sv-SE" sz="1050" dirty="0">
                <a:latin typeface="Arial" panose="020B0604020202020204" pitchFamily="34" charset="0"/>
                <a:cs typeface="Arial" panose="020B0604020202020204" pitchFamily="34" charset="0"/>
              </a:rPr>
              <a:t> fortsatta tillväxt och positionering med målsättningen att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ska ta sig upp till en topp fem position i kategorin. </a:t>
            </a:r>
          </a:p>
          <a:p>
            <a:pPr>
              <a:spcBef>
                <a:spcPts val="855"/>
              </a:spcBef>
            </a:pPr>
            <a:r>
              <a:rPr lang="sv-SE" sz="1050" dirty="0">
                <a:latin typeface="Arial" panose="020B0604020202020204" pitchFamily="34" charset="0"/>
                <a:cs typeface="Arial" panose="020B0604020202020204" pitchFamily="34" charset="0"/>
              </a:rPr>
              <a:t>Under 2026 räknar vi dessutom med att lägga till försäljning från Spanien, samt genomföra lanseringar i Finland och Norge. Genom dessa etableringar samt med försäljningen i Sverige ger det oss mycket goda möjligheter att nå en försäljningsnivå för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som överstiger hela bolagets nuvarande årliga omsättning.</a:t>
            </a:r>
          </a:p>
          <a:p>
            <a:pPr>
              <a:spcBef>
                <a:spcPts val="855"/>
              </a:spcBef>
            </a:pPr>
            <a:endParaRPr lang="sv-SE" sz="105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FD5DC4A-8F8D-A840-9D7E-0609225745BE}"/>
              </a:ext>
            </a:extLst>
          </p:cNvPr>
          <p:cNvSpPr txBox="1"/>
          <p:nvPr/>
        </p:nvSpPr>
        <p:spPr>
          <a:xfrm>
            <a:off x="590341" y="458041"/>
            <a:ext cx="5812953" cy="612558"/>
          </a:xfrm>
          <a:prstGeom prst="rect">
            <a:avLst/>
          </a:prstGeom>
          <a:noFill/>
        </p:spPr>
        <p:txBody>
          <a:bodyPr wrap="none" lIns="0" tIns="0" rIns="0" bIns="0" rtlCol="0">
            <a:noAutofit/>
          </a:bodyPr>
          <a:lstStyle/>
          <a:p>
            <a:pPr>
              <a:lnSpc>
                <a:spcPts val="3619"/>
              </a:lnSpc>
            </a:pPr>
            <a:r>
              <a:rPr lang="x-none" sz="3199" b="1" dirty="0">
                <a:latin typeface="Arial" panose="020B0604020202020204" pitchFamily="34" charset="0"/>
                <a:cs typeface="Arial" panose="020B0604020202020204" pitchFamily="34" charset="0"/>
              </a:rPr>
              <a:t>VD:n har ordet</a:t>
            </a:r>
          </a:p>
        </p:txBody>
      </p:sp>
      <p:pic>
        <p:nvPicPr>
          <p:cNvPr id="9" name="Bildobjekt 6">
            <a:extLst>
              <a:ext uri="{FF2B5EF4-FFF2-40B4-BE49-F238E27FC236}">
                <a16:creationId xmlns:a16="http://schemas.microsoft.com/office/drawing/2014/main" id="{7B785D62-D164-C746-BE8F-33E881184D1B}"/>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1" name="Platshållare för bildnummer 2">
            <a:extLst>
              <a:ext uri="{FF2B5EF4-FFF2-40B4-BE49-F238E27FC236}">
                <a16:creationId xmlns:a16="http://schemas.microsoft.com/office/drawing/2014/main" id="{9778FD86-452D-074E-BB61-5B475A1693DC}"/>
              </a:ext>
            </a:extLst>
          </p:cNvPr>
          <p:cNvSpPr txBox="1">
            <a:spLocks/>
          </p:cNvSpPr>
          <p:nvPr/>
        </p:nvSpPr>
        <p:spPr>
          <a:xfrm>
            <a:off x="12630119" y="7246102"/>
            <a:ext cx="198684" cy="123067"/>
          </a:xfrm>
          <a:prstGeom prst="rect">
            <a:avLst/>
          </a:prstGeom>
        </p:spPr>
        <p:txBody>
          <a:bodyPr wrap="square" lIns="0" tIns="0" rIns="0" bIns="0">
            <a:spAutoFit/>
          </a:bodyPr>
          <a:lstStyle>
            <a:defPPr>
              <a:defRPr lang="sv-SE"/>
            </a:defPPr>
            <a:lvl1pPr marL="0" algn="l" defTabSz="914400" rtl="0" eaLnBrk="1" latinLnBrk="0" hangingPunct="1">
              <a:defRPr sz="800" b="0" i="0" kern="1200">
                <a:solidFill>
                  <a:srgbClr val="2B2928"/>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85" algn="r">
              <a:spcBef>
                <a:spcPts val="60"/>
              </a:spcBef>
            </a:pPr>
            <a:fld id="{81D60167-4931-47E6-BA6A-407CBD079E47}" type="slidenum">
              <a:rPr lang="sv-SE" sz="800" b="1" spc="15" smtClean="0">
                <a:solidFill>
                  <a:schemeClr val="tx1"/>
                </a:solidFill>
                <a:latin typeface="Arial" panose="020B0604020202020204" pitchFamily="34" charset="0"/>
                <a:cs typeface="Arial" panose="020B0604020202020204" pitchFamily="34" charset="0"/>
              </a:rPr>
              <a:pPr marL="38085" algn="r">
                <a:spcBef>
                  <a:spcPts val="60"/>
                </a:spcBef>
              </a:pPr>
              <a:t>5</a:t>
            </a:fld>
            <a:r>
              <a:rPr lang="sv-SE" sz="800" b="1" spc="-85">
                <a:solidFill>
                  <a:schemeClr val="tx1"/>
                </a:solidFill>
                <a:latin typeface="Arial" panose="020B0604020202020204" pitchFamily="34" charset="0"/>
                <a:cs typeface="Arial" panose="020B0604020202020204" pitchFamily="34" charset="0"/>
              </a:rPr>
              <a:t> </a:t>
            </a:r>
          </a:p>
        </p:txBody>
      </p:sp>
      <p:sp>
        <p:nvSpPr>
          <p:cNvPr id="14" name="object 6">
            <a:extLst>
              <a:ext uri="{FF2B5EF4-FFF2-40B4-BE49-F238E27FC236}">
                <a16:creationId xmlns:a16="http://schemas.microsoft.com/office/drawing/2014/main" id="{896DF8E0-0DEB-4BE7-A4C5-E61D87134D68}"/>
              </a:ext>
            </a:extLst>
          </p:cNvPr>
          <p:cNvSpPr txBox="1"/>
          <p:nvPr/>
        </p:nvSpPr>
        <p:spPr>
          <a:xfrm>
            <a:off x="7147218" y="1576381"/>
            <a:ext cx="5789812" cy="4554917"/>
          </a:xfrm>
          <a:prstGeom prst="rect">
            <a:avLst/>
          </a:prstGeom>
        </p:spPr>
        <p:txBody>
          <a:bodyPr vert="horz" wrap="square" lIns="0" tIns="0" rIns="0" bIns="0" rtlCol="0">
            <a:noAutofit/>
          </a:bodyPr>
          <a:lstStyle/>
          <a:p>
            <a:endParaRPr lang="sv-SE" sz="1050">
              <a:latin typeface="Arial" panose="020B0604020202020204" pitchFamily="34" charset="0"/>
              <a:cs typeface="Arial" panose="020B0604020202020204" pitchFamily="34" charset="0"/>
            </a:endParaRPr>
          </a:p>
          <a:p>
            <a:r>
              <a:rPr lang="sv-SE" sz="1050">
                <a:latin typeface="Arial" panose="020B0604020202020204" pitchFamily="34" charset="0"/>
                <a:cs typeface="Arial" panose="020B0604020202020204" pitchFamily="34" charset="0"/>
              </a:rPr>
              <a:t> </a:t>
            </a:r>
          </a:p>
        </p:txBody>
      </p:sp>
      <p:sp>
        <p:nvSpPr>
          <p:cNvPr id="12" name="object 6">
            <a:extLst>
              <a:ext uri="{FF2B5EF4-FFF2-40B4-BE49-F238E27FC236}">
                <a16:creationId xmlns:a16="http://schemas.microsoft.com/office/drawing/2014/main" id="{A8826EE6-B558-4159-94DA-D5DE97C1333E}"/>
              </a:ext>
            </a:extLst>
          </p:cNvPr>
          <p:cNvSpPr txBox="1"/>
          <p:nvPr/>
        </p:nvSpPr>
        <p:spPr>
          <a:xfrm>
            <a:off x="6986937" y="1374723"/>
            <a:ext cx="6226826" cy="6051672"/>
          </a:xfrm>
          <a:prstGeom prst="rect">
            <a:avLst/>
          </a:prstGeom>
        </p:spPr>
        <p:txBody>
          <a:bodyPr vert="horz" wrap="square" lIns="0" tIns="0" rIns="0" bIns="0" rtlCol="0">
            <a:noAutofit/>
          </a:bodyPr>
          <a:lstStyle/>
          <a:p>
            <a:r>
              <a:rPr lang="sv-SE" sz="1050">
                <a:latin typeface="Arial" panose="020B0604020202020204" pitchFamily="34" charset="0"/>
                <a:cs typeface="Arial" panose="020B0604020202020204" pitchFamily="34" charset="0"/>
              </a:rPr>
              <a:t> </a:t>
            </a:r>
          </a:p>
          <a:p>
            <a:endParaRPr lang="sv-SE" sz="1050">
              <a:latin typeface="Arial" panose="020B0604020202020204" pitchFamily="34" charset="0"/>
              <a:cs typeface="Arial" panose="020B0604020202020204" pitchFamily="34" charset="0"/>
            </a:endParaRPr>
          </a:p>
        </p:txBody>
      </p:sp>
      <p:sp>
        <p:nvSpPr>
          <p:cNvPr id="15" name="object 6">
            <a:extLst>
              <a:ext uri="{FF2B5EF4-FFF2-40B4-BE49-F238E27FC236}">
                <a16:creationId xmlns:a16="http://schemas.microsoft.com/office/drawing/2014/main" id="{E73FBBD9-7891-492F-90FA-69BF2B895C52}"/>
              </a:ext>
            </a:extLst>
          </p:cNvPr>
          <p:cNvSpPr txBox="1"/>
          <p:nvPr/>
        </p:nvSpPr>
        <p:spPr>
          <a:xfrm>
            <a:off x="7045713" y="1587669"/>
            <a:ext cx="5572315" cy="4830584"/>
          </a:xfrm>
          <a:prstGeom prst="rect">
            <a:avLst/>
          </a:prstGeom>
        </p:spPr>
        <p:txBody>
          <a:bodyPr vert="horz" wrap="square" lIns="0" tIns="0" rIns="0" bIns="0" rtlCol="0">
            <a:noAutofit/>
          </a:bodyPr>
          <a:lstStyle/>
          <a:p>
            <a:endParaRPr lang="sv-SE" sz="1050">
              <a:solidFill>
                <a:srgbClr val="FF0000"/>
              </a:solidFill>
              <a:latin typeface="Arial" panose="020B0604020202020204" pitchFamily="34" charset="0"/>
              <a:cs typeface="Arial" panose="020B0604020202020204" pitchFamily="34" charset="0"/>
            </a:endParaRPr>
          </a:p>
        </p:txBody>
      </p:sp>
      <p:sp>
        <p:nvSpPr>
          <p:cNvPr id="19" name="object 8">
            <a:extLst>
              <a:ext uri="{FF2B5EF4-FFF2-40B4-BE49-F238E27FC236}">
                <a16:creationId xmlns:a16="http://schemas.microsoft.com/office/drawing/2014/main" id="{B0AC76D1-BB93-5695-E6E3-5E6595E8AFC3}"/>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3" name="object 6">
            <a:extLst>
              <a:ext uri="{FF2B5EF4-FFF2-40B4-BE49-F238E27FC236}">
                <a16:creationId xmlns:a16="http://schemas.microsoft.com/office/drawing/2014/main" id="{7EF51440-AEDD-9ECA-30EF-5311B852B79F}"/>
              </a:ext>
            </a:extLst>
          </p:cNvPr>
          <p:cNvSpPr txBox="1"/>
          <p:nvPr/>
        </p:nvSpPr>
        <p:spPr>
          <a:xfrm>
            <a:off x="7045713" y="1399111"/>
            <a:ext cx="5960753" cy="6051672"/>
          </a:xfrm>
          <a:prstGeom prst="rect">
            <a:avLst/>
          </a:prstGeom>
        </p:spPr>
        <p:txBody>
          <a:bodyPr vert="horz" wrap="square" lIns="0" tIns="0" rIns="0" bIns="0" rtlCol="0">
            <a:noAutofit/>
          </a:bodyPr>
          <a:lstStyle/>
          <a:p>
            <a:endParaRPr lang="sv-SE" sz="1050">
              <a:latin typeface="Arial" panose="020B0604020202020204" pitchFamily="34" charset="0"/>
              <a:cs typeface="Arial" panose="020B0604020202020204" pitchFamily="34" charset="0"/>
            </a:endParaRPr>
          </a:p>
          <a:p>
            <a:endParaRPr lang="sv-SE" sz="1050">
              <a:latin typeface="Arial" panose="020B0604020202020204" pitchFamily="34" charset="0"/>
              <a:cs typeface="Arial" panose="020B0604020202020204" pitchFamily="34" charset="0"/>
            </a:endParaRPr>
          </a:p>
        </p:txBody>
      </p:sp>
      <p:sp>
        <p:nvSpPr>
          <p:cNvPr id="5" name="object 6">
            <a:extLst>
              <a:ext uri="{FF2B5EF4-FFF2-40B4-BE49-F238E27FC236}">
                <a16:creationId xmlns:a16="http://schemas.microsoft.com/office/drawing/2014/main" id="{66F398E2-5109-AA0F-EDE7-6651FDCD6660}"/>
              </a:ext>
            </a:extLst>
          </p:cNvPr>
          <p:cNvSpPr txBox="1"/>
          <p:nvPr/>
        </p:nvSpPr>
        <p:spPr>
          <a:xfrm>
            <a:off x="7084097" y="458041"/>
            <a:ext cx="5960753" cy="6051672"/>
          </a:xfrm>
          <a:prstGeom prst="rect">
            <a:avLst/>
          </a:prstGeom>
        </p:spPr>
        <p:txBody>
          <a:bodyPr vert="horz" wrap="square" lIns="0" tIns="0" rIns="0" bIns="0" rtlCol="0">
            <a:noAutofit/>
          </a:bodyPr>
          <a:lstStyle/>
          <a:p>
            <a:endParaRPr lang="sv-SE" sz="105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95C5011-04D5-AA77-6221-601918D3CD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91911" y="4854096"/>
            <a:ext cx="575816" cy="1150514"/>
          </a:xfrm>
          <a:prstGeom prst="rect">
            <a:avLst/>
          </a:prstGeom>
        </p:spPr>
      </p:pic>
      <p:sp>
        <p:nvSpPr>
          <p:cNvPr id="6" name="object 2">
            <a:extLst>
              <a:ext uri="{FF2B5EF4-FFF2-40B4-BE49-F238E27FC236}">
                <a16:creationId xmlns:a16="http://schemas.microsoft.com/office/drawing/2014/main" id="{F21DA0F2-76CD-A41B-2B58-3837B39E70AE}"/>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pic>
        <p:nvPicPr>
          <p:cNvPr id="8" name="Picture 6">
            <a:extLst>
              <a:ext uri="{FF2B5EF4-FFF2-40B4-BE49-F238E27FC236}">
                <a16:creationId xmlns:a16="http://schemas.microsoft.com/office/drawing/2014/main" id="{77184BD1-FFEF-B327-37D5-B6FCBBE536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82095" y="4854096"/>
            <a:ext cx="783623" cy="1091121"/>
          </a:xfrm>
          <a:prstGeom prst="rect">
            <a:avLst/>
          </a:prstGeom>
        </p:spPr>
      </p:pic>
      <p:sp>
        <p:nvSpPr>
          <p:cNvPr id="2" name="object 6">
            <a:extLst>
              <a:ext uri="{FF2B5EF4-FFF2-40B4-BE49-F238E27FC236}">
                <a16:creationId xmlns:a16="http://schemas.microsoft.com/office/drawing/2014/main" id="{E8D17A15-8B0C-BCEA-FAA0-832EFDBA31CF}"/>
              </a:ext>
            </a:extLst>
          </p:cNvPr>
          <p:cNvSpPr txBox="1"/>
          <p:nvPr/>
        </p:nvSpPr>
        <p:spPr>
          <a:xfrm>
            <a:off x="6957904" y="929802"/>
            <a:ext cx="6136370" cy="6051672"/>
          </a:xfrm>
          <a:prstGeom prst="rect">
            <a:avLst/>
          </a:prstGeom>
        </p:spPr>
        <p:txBody>
          <a:bodyPr vert="horz" wrap="square" lIns="0" tIns="0" rIns="0" bIns="0" rtlCol="0">
            <a:noAutofit/>
          </a:bodyPr>
          <a:lstStyle/>
          <a:p>
            <a:pPr>
              <a:spcBef>
                <a:spcPts val="855"/>
              </a:spcBef>
            </a:pPr>
            <a:r>
              <a:rPr lang="sv-SE" sz="1050" dirty="0">
                <a:latin typeface="Arial" panose="020B0604020202020204" pitchFamily="34" charset="0"/>
                <a:cs typeface="Arial" panose="020B0604020202020204" pitchFamily="34" charset="0"/>
              </a:rPr>
              <a:t>Kvartalet har även inneburit flertalet nya lanseringar. Under september lanserades den nya smaken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Guava/</a:t>
            </a:r>
            <a:r>
              <a:rPr lang="sv-SE" sz="1050" dirty="0" err="1">
                <a:latin typeface="Arial" panose="020B0604020202020204" pitchFamily="34" charset="0"/>
                <a:cs typeface="Arial" panose="020B0604020202020204" pitchFamily="34" charset="0"/>
              </a:rPr>
              <a:t>Passionfruit</a:t>
            </a:r>
            <a:r>
              <a:rPr lang="sv-SE" sz="1050" dirty="0">
                <a:latin typeface="Arial" panose="020B0604020202020204" pitchFamily="34" charset="0"/>
                <a:cs typeface="Arial" panose="020B0604020202020204" pitchFamily="34" charset="0"/>
              </a:rPr>
              <a:t>, som snabbt blev den initialt bästa lanseringen mätt i försäljning ut från butik. Denna utveckling bekräftar </a:t>
            </a:r>
            <a:r>
              <a:rPr lang="sv-SE" sz="1050" dirty="0" err="1">
                <a:latin typeface="Arial" panose="020B0604020202020204" pitchFamily="34" charset="0"/>
                <a:cs typeface="Arial" panose="020B0604020202020204" pitchFamily="34" charset="0"/>
              </a:rPr>
              <a:t>Jolucas</a:t>
            </a:r>
            <a:r>
              <a:rPr lang="sv-SE" sz="1050" dirty="0">
                <a:latin typeface="Arial" panose="020B0604020202020204" pitchFamily="34" charset="0"/>
                <a:cs typeface="Arial" panose="020B0604020202020204" pitchFamily="34" charset="0"/>
              </a:rPr>
              <a:t> starka position och ökade konsumentacceptans. I oktober följde bolaget upp med en limiterad utgåva av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med smaken granatäpple och blodapelsin, framtagen i samarbete med varumärkets mest engagerade konsumenter. Satsningen understryker strategin att skapa närhet till konsumenterna och låta dem aktivt bidra till varumärkets utveckling. </a:t>
            </a:r>
          </a:p>
          <a:p>
            <a:pPr>
              <a:spcBef>
                <a:spcPts val="855"/>
              </a:spcBef>
            </a:pPr>
            <a:r>
              <a:rPr lang="sv-SE" sz="1050" dirty="0">
                <a:latin typeface="Arial" panose="020B0604020202020204" pitchFamily="34" charset="0"/>
                <a:cs typeface="Arial" panose="020B0604020202020204" pitchFamily="34" charset="0"/>
              </a:rPr>
              <a:t>Under slutet av kvartalet har bolaget inlett en internationell etablering av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med de första lanseringarna i spanska dagligvarubutiker. Burkar började synas i butiker under början av oktober och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har hyllkantsexponeringar i 130 av Carrefours butiker. Spanien representerar en betydligt större marknad än Sverige, och även om etableringen sker gradvis bedöms potentialen vara betydande. Etableringen hanteras med försiktighet eftersom marknaden ligger utanför bolagets kärnkompetensområde.</a:t>
            </a:r>
          </a:p>
          <a:p>
            <a:pPr>
              <a:spcBef>
                <a:spcPts val="855"/>
              </a:spcBef>
            </a:pPr>
            <a:r>
              <a:rPr lang="sv-SE" sz="1050" dirty="0">
                <a:latin typeface="Arial" panose="020B0604020202020204" pitchFamily="34" charset="0"/>
                <a:cs typeface="Arial" panose="020B0604020202020204" pitchFamily="34" charset="0"/>
              </a:rPr>
              <a:t>Under kvartalet har ett avtal ingåtts med en av Finland största influensers, Erna </a:t>
            </a:r>
            <a:r>
              <a:rPr lang="sv-SE" sz="1050" dirty="0" err="1">
                <a:latin typeface="Arial" panose="020B0604020202020204" pitchFamily="34" charset="0"/>
                <a:cs typeface="Arial" panose="020B0604020202020204" pitchFamily="34" charset="0"/>
              </a:rPr>
              <a:t>Husko</a:t>
            </a:r>
            <a:r>
              <a:rPr lang="sv-SE" sz="1050" dirty="0">
                <a:latin typeface="Arial" panose="020B0604020202020204" pitchFamily="34" charset="0"/>
                <a:cs typeface="Arial" panose="020B0604020202020204" pitchFamily="34" charset="0"/>
              </a:rPr>
              <a:t>. Erna kommer med sina 1,9 miljoner följare vara en viktig del av lanseringen av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på den finska marknaden. Förutsatt att lanseringen går enligt plan kommer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att lanseras i Finland under mars 2026. </a:t>
            </a:r>
          </a:p>
          <a:p>
            <a:pPr>
              <a:spcBef>
                <a:spcPts val="855"/>
              </a:spcBef>
            </a:pPr>
            <a:r>
              <a:rPr lang="sv-SE" sz="1050" dirty="0">
                <a:latin typeface="Arial" panose="020B0604020202020204" pitchFamily="34" charset="0"/>
                <a:cs typeface="Arial" panose="020B0604020202020204" pitchFamily="34" charset="0"/>
              </a:rPr>
              <a:t>Ekobryggeriet har fortsatt att uppvisa stabil utveckling. Sedan den 1 september finns tre ekologiska ginprodukter under varumärket på Systembolaget, vilket stärker </a:t>
            </a:r>
            <a:r>
              <a:rPr lang="sv-SE" sz="1050" dirty="0" err="1">
                <a:latin typeface="Arial" panose="020B0604020202020204" pitchFamily="34" charset="0"/>
                <a:cs typeface="Arial" panose="020B0604020202020204" pitchFamily="34" charset="0"/>
              </a:rPr>
              <a:t>Umidas</a:t>
            </a:r>
            <a:r>
              <a:rPr lang="sv-SE" sz="1050" dirty="0">
                <a:latin typeface="Arial" panose="020B0604020202020204" pitchFamily="34" charset="0"/>
                <a:cs typeface="Arial" panose="020B0604020202020204" pitchFamily="34" charset="0"/>
              </a:rPr>
              <a:t> position inom segmentet för ekologiska premiumprodukter. Tonicen har haft ett positivt kvartal och nyheten som lanserades i våras, Grönt Äpple, har fortsatt sälja bra.</a:t>
            </a:r>
          </a:p>
          <a:p>
            <a:pPr>
              <a:spcBef>
                <a:spcPts val="855"/>
              </a:spcBef>
            </a:pPr>
            <a:endParaRPr lang="sv-SE" sz="1050" dirty="0">
              <a:latin typeface="Arial" panose="020B0604020202020204" pitchFamily="34" charset="0"/>
              <a:cs typeface="Arial" panose="020B0604020202020204" pitchFamily="34" charset="0"/>
            </a:endParaRPr>
          </a:p>
          <a:p>
            <a:endParaRPr lang="sv-SE" sz="1050" dirty="0">
              <a:latin typeface="Arial" panose="020B0604020202020204" pitchFamily="34" charset="0"/>
              <a:cs typeface="Arial" panose="020B0604020202020204" pitchFamily="34" charset="0"/>
            </a:endParaRPr>
          </a:p>
        </p:txBody>
      </p:sp>
      <p:pic>
        <p:nvPicPr>
          <p:cNvPr id="13" name="Bildobjekt 12">
            <a:extLst>
              <a:ext uri="{FF2B5EF4-FFF2-40B4-BE49-F238E27FC236}">
                <a16:creationId xmlns:a16="http://schemas.microsoft.com/office/drawing/2014/main" id="{CF43E239-32C7-E498-CC2F-FC46E93D63D8}"/>
              </a:ext>
            </a:extLst>
          </p:cNvPr>
          <p:cNvPicPr>
            <a:picLocks noChangeAspect="1"/>
          </p:cNvPicPr>
          <p:nvPr/>
        </p:nvPicPr>
        <p:blipFill>
          <a:blip r:embed="rId6"/>
          <a:stretch>
            <a:fillRect/>
          </a:stretch>
        </p:blipFill>
        <p:spPr>
          <a:xfrm>
            <a:off x="9387725" y="4853699"/>
            <a:ext cx="613360" cy="1150515"/>
          </a:xfrm>
          <a:prstGeom prst="rect">
            <a:avLst/>
          </a:prstGeom>
        </p:spPr>
      </p:pic>
      <p:pic>
        <p:nvPicPr>
          <p:cNvPr id="17" name="Bildobjekt 16">
            <a:extLst>
              <a:ext uri="{FF2B5EF4-FFF2-40B4-BE49-F238E27FC236}">
                <a16:creationId xmlns:a16="http://schemas.microsoft.com/office/drawing/2014/main" id="{3AFBF9A9-4180-385F-C82C-51D466334143}"/>
              </a:ext>
            </a:extLst>
          </p:cNvPr>
          <p:cNvPicPr>
            <a:picLocks noChangeAspect="1"/>
          </p:cNvPicPr>
          <p:nvPr/>
        </p:nvPicPr>
        <p:blipFill>
          <a:blip r:embed="rId7"/>
          <a:stretch>
            <a:fillRect/>
          </a:stretch>
        </p:blipFill>
        <p:spPr>
          <a:xfrm>
            <a:off x="10121083" y="4853698"/>
            <a:ext cx="580330" cy="1150515"/>
          </a:xfrm>
          <a:prstGeom prst="rect">
            <a:avLst/>
          </a:prstGeom>
        </p:spPr>
      </p:pic>
      <p:pic>
        <p:nvPicPr>
          <p:cNvPr id="21" name="Bildobjekt 20">
            <a:extLst>
              <a:ext uri="{FF2B5EF4-FFF2-40B4-BE49-F238E27FC236}">
                <a16:creationId xmlns:a16="http://schemas.microsoft.com/office/drawing/2014/main" id="{6D00B9AD-C4B3-FB33-0D9B-077E01448EB4}"/>
              </a:ext>
            </a:extLst>
          </p:cNvPr>
          <p:cNvPicPr>
            <a:picLocks noChangeAspect="1"/>
          </p:cNvPicPr>
          <p:nvPr/>
        </p:nvPicPr>
        <p:blipFill>
          <a:blip r:embed="rId8"/>
          <a:stretch>
            <a:fillRect/>
          </a:stretch>
        </p:blipFill>
        <p:spPr>
          <a:xfrm>
            <a:off x="10818590" y="4853698"/>
            <a:ext cx="911643" cy="1132577"/>
          </a:xfrm>
          <a:prstGeom prst="rect">
            <a:avLst/>
          </a:prstGeom>
        </p:spPr>
      </p:pic>
    </p:spTree>
    <p:extLst>
      <p:ext uri="{BB962C8B-B14F-4D97-AF65-F5344CB8AC3E}">
        <p14:creationId xmlns:p14="http://schemas.microsoft.com/office/powerpoint/2010/main" val="372042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59D851C6-D250-8BDD-7297-9B74FB82E26C}"/>
            </a:ext>
          </a:extLst>
        </p:cNvPr>
        <p:cNvGrpSpPr/>
        <p:nvPr/>
      </p:nvGrpSpPr>
      <p:grpSpPr>
        <a:xfrm>
          <a:off x="0" y="0"/>
          <a:ext cx="0" cy="0"/>
          <a:chOff x="0" y="0"/>
          <a:chExt cx="0" cy="0"/>
        </a:xfrm>
      </p:grpSpPr>
      <p:sp>
        <p:nvSpPr>
          <p:cNvPr id="18" name="object 6">
            <a:extLst>
              <a:ext uri="{FF2B5EF4-FFF2-40B4-BE49-F238E27FC236}">
                <a16:creationId xmlns:a16="http://schemas.microsoft.com/office/drawing/2014/main" id="{99D8BC07-9BDF-7BA5-150A-D3923ABE3BA5}"/>
              </a:ext>
            </a:extLst>
          </p:cNvPr>
          <p:cNvSpPr txBox="1"/>
          <p:nvPr/>
        </p:nvSpPr>
        <p:spPr>
          <a:xfrm>
            <a:off x="600658" y="352280"/>
            <a:ext cx="6119229" cy="6051672"/>
          </a:xfrm>
          <a:prstGeom prst="rect">
            <a:avLst/>
          </a:prstGeom>
        </p:spPr>
        <p:txBody>
          <a:bodyPr vert="horz" wrap="square" lIns="0" tIns="0" rIns="0" bIns="0" rtlCol="0">
            <a:noAutofit/>
          </a:bodyPr>
          <a:lstStyle/>
          <a:p>
            <a:endParaRPr lang="sv-SE" sz="1050" dirty="0">
              <a:latin typeface="Arial" panose="020B0604020202020204" pitchFamily="34" charset="0"/>
              <a:cs typeface="Arial" panose="020B0604020202020204" pitchFamily="34" charset="0"/>
            </a:endParaRPr>
          </a:p>
          <a:p>
            <a:endParaRPr lang="sv-SE" sz="1050" dirty="0">
              <a:latin typeface="Arial" panose="020B0604020202020204" pitchFamily="34" charset="0"/>
              <a:cs typeface="Arial" panose="020B0604020202020204" pitchFamily="34" charset="0"/>
            </a:endParaRPr>
          </a:p>
          <a:p>
            <a:r>
              <a:rPr lang="sv-SE" sz="1050" dirty="0">
                <a:latin typeface="Arial" panose="020B0604020202020204" pitchFamily="34" charset="0"/>
                <a:cs typeface="Arial" panose="020B0604020202020204" pitchFamily="34" charset="0"/>
              </a:rPr>
              <a:t>I oktober erhöll </a:t>
            </a:r>
            <a:r>
              <a:rPr lang="sv-SE" sz="1050" dirty="0" err="1">
                <a:latin typeface="Arial" panose="020B0604020202020204" pitchFamily="34" charset="0"/>
                <a:cs typeface="Arial" panose="020B0604020202020204" pitchFamily="34" charset="0"/>
              </a:rPr>
              <a:t>Umida</a:t>
            </a:r>
            <a:r>
              <a:rPr lang="sv-SE" sz="1050" dirty="0">
                <a:latin typeface="Arial" panose="020B0604020202020204" pitchFamily="34" charset="0"/>
                <a:cs typeface="Arial" panose="020B0604020202020204" pitchFamily="34" charset="0"/>
              </a:rPr>
              <a:t> både första- och andraplats i Systembolagets upphandling av mörk rom. Detta innebär att tre nya romprodukter kommer att lanseras under 2026. Framgångarna befäster </a:t>
            </a:r>
            <a:r>
              <a:rPr lang="sv-SE" sz="1050" dirty="0" err="1">
                <a:latin typeface="Arial" panose="020B0604020202020204" pitchFamily="34" charset="0"/>
                <a:cs typeface="Arial" panose="020B0604020202020204" pitchFamily="34" charset="0"/>
              </a:rPr>
              <a:t>Umidas</a:t>
            </a:r>
            <a:r>
              <a:rPr lang="sv-SE" sz="1050" dirty="0">
                <a:latin typeface="Arial" panose="020B0604020202020204" pitchFamily="34" charset="0"/>
                <a:cs typeface="Arial" panose="020B0604020202020204" pitchFamily="34" charset="0"/>
              </a:rPr>
              <a:t> ställning som en ledande aktör i Systembolagets blindprovningar. Det stärker även vårt </a:t>
            </a:r>
            <a:r>
              <a:rPr lang="sv-SE" sz="1050" dirty="0" err="1">
                <a:latin typeface="Arial" panose="020B0604020202020204" pitchFamily="34" charset="0"/>
                <a:cs typeface="Arial" panose="020B0604020202020204" pitchFamily="34" charset="0"/>
              </a:rPr>
              <a:t>case</a:t>
            </a:r>
            <a:r>
              <a:rPr lang="sv-SE" sz="1050" dirty="0">
                <a:latin typeface="Arial" panose="020B0604020202020204" pitchFamily="34" charset="0"/>
                <a:cs typeface="Arial" panose="020B0604020202020204" pitchFamily="34" charset="0"/>
              </a:rPr>
              <a:t> vid diskussioner kring av avyttring av spritrelaterade produkterna.</a:t>
            </a:r>
          </a:p>
          <a:p>
            <a:endParaRPr lang="sv-SE" sz="1050" dirty="0">
              <a:latin typeface="Arial" panose="020B0604020202020204" pitchFamily="34" charset="0"/>
              <a:cs typeface="Arial" panose="020B0604020202020204" pitchFamily="34" charset="0"/>
            </a:endParaRPr>
          </a:p>
          <a:p>
            <a:r>
              <a:rPr lang="sv-SE" sz="1050" dirty="0">
                <a:latin typeface="Arial" panose="020B0604020202020204" pitchFamily="34" charset="0"/>
                <a:cs typeface="Arial" panose="020B0604020202020204" pitchFamily="34" charset="0"/>
              </a:rPr>
              <a:t>Inför den pågående glöggsäsongen har varumärket Vinfabriken en central roll. Det är särskilt positivt att bolaget i år lanserat en rödvinsglögg på Systembolaget, vilket bidrar till att bredda produktportföljen och möta konsumenternas efterfrågan. Vinfabrikens storsäljare Äppelglögg på liten flaska kommer även denna säsong att återfinnas i de flesta av Systembyggets butiker. Förhoppningen är att varumärkeskännedomen från Äppelglöggen kommer hjälpa den nya rödvinsglöggen att bli en återkommande glögg hos Systembolaget.</a:t>
            </a:r>
          </a:p>
          <a:p>
            <a:endParaRPr lang="sv-SE" sz="1050" dirty="0">
              <a:latin typeface="Arial" panose="020B0604020202020204" pitchFamily="34" charset="0"/>
              <a:cs typeface="Arial" panose="020B0604020202020204" pitchFamily="34" charset="0"/>
            </a:endParaRPr>
          </a:p>
          <a:p>
            <a:r>
              <a:rPr lang="sv-SE" sz="1050" dirty="0">
                <a:latin typeface="Arial" panose="020B0604020202020204" pitchFamily="34" charset="0"/>
                <a:cs typeface="Arial" panose="020B0604020202020204" pitchFamily="34" charset="0"/>
              </a:rPr>
              <a:t>Det tredje kvartalet som helhet visar en minskad försäljning jämfört med samma period föregående år. Minskningen förklaras helt av den pipelineuppfyllnad för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som skedde under hösten 2024. Sedan dess har produktflödet börjat normaliserats, vilket medför mer balanserade kvartalsvisa variationer i försäljningen. Bruttomarginalen för kvartalet uppgick till 39 procent, vilket är i linje med det andra kvartalet och även årets första nio månader. </a:t>
            </a:r>
            <a:r>
              <a:rPr lang="sv-SE" sz="1050" dirty="0" err="1">
                <a:latin typeface="Arial" panose="020B0604020202020204" pitchFamily="34" charset="0"/>
                <a:cs typeface="Arial" panose="020B0604020202020204" pitchFamily="34" charset="0"/>
              </a:rPr>
              <a:t>EBITDA</a:t>
            </a:r>
            <a:r>
              <a:rPr lang="sv-SE" sz="1050" dirty="0">
                <a:latin typeface="Arial" panose="020B0604020202020204" pitchFamily="34" charset="0"/>
                <a:cs typeface="Arial" panose="020B0604020202020204" pitchFamily="34" charset="0"/>
              </a:rPr>
              <a:t> för perioden är negativ vilket är en följ av organisatoriska omstruktureringar med uppsagt personal vilket resulterar i tillfälligt högre personalkostnader. Den lägre försäljning påverkar också negativt samt kampanj- och marknadsinvesteringar kopplade till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Vi har också en negativ utveckling i det nyförvärvade bolaget </a:t>
            </a:r>
            <a:r>
              <a:rPr lang="sv-SE" sz="1050" dirty="0" err="1">
                <a:latin typeface="Arial" panose="020B0604020202020204" pitchFamily="34" charset="0"/>
                <a:cs typeface="Arial" panose="020B0604020202020204" pitchFamily="34" charset="0"/>
              </a:rPr>
              <a:t>THBC</a:t>
            </a:r>
            <a:r>
              <a:rPr lang="sv-SE" sz="1050" dirty="0">
                <a:latin typeface="Arial" panose="020B0604020202020204" pitchFamily="34" charset="0"/>
                <a:cs typeface="Arial" panose="020B0604020202020204" pitchFamily="34" charset="0"/>
              </a:rPr>
              <a:t>, där affären inte utvecklats i linje med bolagets förväntningar. Vi har efter kvartalet genomför en del strategiska förändringar inom </a:t>
            </a:r>
            <a:r>
              <a:rPr lang="sv-SE" sz="1050" dirty="0" err="1">
                <a:latin typeface="Arial" panose="020B0604020202020204" pitchFamily="34" charset="0"/>
                <a:cs typeface="Arial" panose="020B0604020202020204" pitchFamily="34" charset="0"/>
              </a:rPr>
              <a:t>THBC</a:t>
            </a:r>
            <a:r>
              <a:rPr lang="sv-SE" sz="1050" dirty="0">
                <a:latin typeface="Arial" panose="020B0604020202020204" pitchFamily="34" charset="0"/>
                <a:cs typeface="Arial" panose="020B0604020202020204" pitchFamily="34" charset="0"/>
              </a:rPr>
              <a:t> för att minska bolagets negativa påverkan. Vi räknar med att bolaget återgår till positiv </a:t>
            </a:r>
            <a:r>
              <a:rPr lang="sv-SE" sz="1050" dirty="0" err="1">
                <a:latin typeface="Arial" panose="020B0604020202020204" pitchFamily="34" charset="0"/>
                <a:cs typeface="Arial" panose="020B0604020202020204" pitchFamily="34" charset="0"/>
              </a:rPr>
              <a:t>EBITDA</a:t>
            </a:r>
            <a:r>
              <a:rPr lang="sv-SE" sz="1050" dirty="0">
                <a:latin typeface="Arial" panose="020B0604020202020204" pitchFamily="34" charset="0"/>
                <a:cs typeface="Arial" panose="020B0604020202020204" pitchFamily="34" charset="0"/>
              </a:rPr>
              <a:t> under det fjärde kvartalet. Kassaflödet för kvartalet var positivt och uppgick till cirka 1 MSEK. Under oktober har bolaget betalat av den sista delen av tidigare lån till </a:t>
            </a:r>
            <a:r>
              <a:rPr lang="sv-SE" sz="1050" dirty="0" err="1">
                <a:latin typeface="Arial" panose="020B0604020202020204" pitchFamily="34" charset="0"/>
                <a:cs typeface="Arial" panose="020B0604020202020204" pitchFamily="34" charset="0"/>
              </a:rPr>
              <a:t>DBT</a:t>
            </a:r>
            <a:r>
              <a:rPr lang="sv-SE" sz="1050" dirty="0">
                <a:latin typeface="Arial" panose="020B0604020202020204" pitchFamily="34" charset="0"/>
                <a:cs typeface="Arial" panose="020B0604020202020204" pitchFamily="34" charset="0"/>
              </a:rPr>
              <a:t> vilket innebär att bolaget idag inte längre har några banklån.</a:t>
            </a:r>
          </a:p>
          <a:p>
            <a:endParaRPr lang="sv-SE" sz="1050" dirty="0">
              <a:highlight>
                <a:srgbClr val="FF0000"/>
              </a:highlight>
              <a:latin typeface="Arial" panose="020B0604020202020204" pitchFamily="34" charset="0"/>
              <a:cs typeface="Arial" panose="020B0604020202020204" pitchFamily="34" charset="0"/>
            </a:endParaRPr>
          </a:p>
          <a:p>
            <a:r>
              <a:rPr lang="sv-SE" sz="1050" dirty="0">
                <a:latin typeface="Arial" panose="020B0604020202020204" pitchFamily="34" charset="0"/>
                <a:cs typeface="Arial" panose="020B0604020202020204" pitchFamily="34" charset="0"/>
              </a:rPr>
              <a:t>Bolaget arbetar fortsatt med att utvärdera potentiella avyttringar i syfte att frigöra kapital och därigenom accelerera tillväxten genom nya produktlanseringar och förvärv. Arbetet fortskrider enligt plan, och bolaget för dialoger med flera potentiella motparter. Avyttringar kan skapar ett mycket spännande läge för Umida. Frigjorda likviditet ska i första hand att användas till fortsatt expansion av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utveckling av nya produkter inom dagligvaruhandeln samt strategiska förvärv. Målet är att vi under 2026 kraftigt ska öka vår omsättning och ta ett stort steg mot att bli ett mer stabilt, modernt och lönsamt bolag. </a:t>
            </a:r>
            <a:endParaRPr lang="sv-SE" sz="1050" dirty="0">
              <a:highlight>
                <a:srgbClr val="FF0000"/>
              </a:highlight>
              <a:latin typeface="Arial" panose="020B0604020202020204" pitchFamily="34" charset="0"/>
              <a:cs typeface="Arial" panose="020B0604020202020204" pitchFamily="34" charset="0"/>
            </a:endParaRPr>
          </a:p>
          <a:p>
            <a:endParaRPr lang="sv-SE" sz="1050" dirty="0">
              <a:latin typeface="Arial" panose="020B0604020202020204" pitchFamily="34" charset="0"/>
              <a:cs typeface="Arial" panose="020B0604020202020204" pitchFamily="34" charset="0"/>
            </a:endParaRPr>
          </a:p>
          <a:p>
            <a:endParaRPr lang="sv-SE" sz="1050" dirty="0">
              <a:latin typeface="Arial" panose="020B0604020202020204" pitchFamily="34" charset="0"/>
              <a:cs typeface="Arial" panose="020B0604020202020204" pitchFamily="34" charset="0"/>
            </a:endParaRPr>
          </a:p>
          <a:p>
            <a:r>
              <a:rPr lang="sv-SE" sz="1050" dirty="0">
                <a:latin typeface="Arial" panose="020B0604020202020204" pitchFamily="34" charset="0"/>
                <a:cs typeface="Arial" panose="020B0604020202020204" pitchFamily="34" charset="0"/>
              </a:rPr>
              <a:t> </a:t>
            </a:r>
          </a:p>
          <a:p>
            <a:endParaRPr lang="sv-SE" sz="1050" dirty="0">
              <a:latin typeface="Arial" panose="020B0604020202020204" pitchFamily="34" charset="0"/>
              <a:cs typeface="Arial" panose="020B0604020202020204" pitchFamily="34" charset="0"/>
            </a:endParaRPr>
          </a:p>
          <a:p>
            <a:endParaRPr lang="sv-SE" sz="1050" dirty="0">
              <a:latin typeface="Arial" panose="020B0604020202020204" pitchFamily="34" charset="0"/>
              <a:cs typeface="Arial" panose="020B0604020202020204" pitchFamily="34" charset="0"/>
            </a:endParaRPr>
          </a:p>
        </p:txBody>
      </p:sp>
      <p:pic>
        <p:nvPicPr>
          <p:cNvPr id="9" name="Bildobjekt 6">
            <a:extLst>
              <a:ext uri="{FF2B5EF4-FFF2-40B4-BE49-F238E27FC236}">
                <a16:creationId xmlns:a16="http://schemas.microsoft.com/office/drawing/2014/main" id="{CAED95C4-D40D-7522-52C7-DC61C380FAA3}"/>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1" name="Platshållare för bildnummer 2">
            <a:extLst>
              <a:ext uri="{FF2B5EF4-FFF2-40B4-BE49-F238E27FC236}">
                <a16:creationId xmlns:a16="http://schemas.microsoft.com/office/drawing/2014/main" id="{0DEE913C-5F8D-3741-545E-15772D93F9E8}"/>
              </a:ext>
            </a:extLst>
          </p:cNvPr>
          <p:cNvSpPr txBox="1">
            <a:spLocks/>
          </p:cNvSpPr>
          <p:nvPr/>
        </p:nvSpPr>
        <p:spPr>
          <a:xfrm>
            <a:off x="12630119" y="7246102"/>
            <a:ext cx="198684" cy="123067"/>
          </a:xfrm>
          <a:prstGeom prst="rect">
            <a:avLst/>
          </a:prstGeom>
        </p:spPr>
        <p:txBody>
          <a:bodyPr wrap="square" lIns="0" tIns="0" rIns="0" bIns="0">
            <a:spAutoFit/>
          </a:bodyPr>
          <a:lstStyle>
            <a:defPPr>
              <a:defRPr lang="sv-SE"/>
            </a:defPPr>
            <a:lvl1pPr marL="0" algn="l" defTabSz="914400" rtl="0" eaLnBrk="1" latinLnBrk="0" hangingPunct="1">
              <a:defRPr sz="800" b="0" i="0" kern="1200">
                <a:solidFill>
                  <a:srgbClr val="2B2928"/>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85" algn="r">
              <a:spcBef>
                <a:spcPts val="60"/>
              </a:spcBef>
            </a:pPr>
            <a:fld id="{81D60167-4931-47E6-BA6A-407CBD079E47}" type="slidenum">
              <a:rPr lang="sv-SE" sz="800" b="1" spc="15" smtClean="0">
                <a:solidFill>
                  <a:schemeClr val="tx1"/>
                </a:solidFill>
                <a:latin typeface="Arial" panose="020B0604020202020204" pitchFamily="34" charset="0"/>
                <a:cs typeface="Arial" panose="020B0604020202020204" pitchFamily="34" charset="0"/>
              </a:rPr>
              <a:pPr marL="38085" algn="r">
                <a:spcBef>
                  <a:spcPts val="60"/>
                </a:spcBef>
              </a:pPr>
              <a:t>6</a:t>
            </a:fld>
            <a:r>
              <a:rPr lang="sv-SE" sz="800" b="1" spc="-85">
                <a:solidFill>
                  <a:schemeClr val="tx1"/>
                </a:solidFill>
                <a:latin typeface="Arial" panose="020B0604020202020204" pitchFamily="34" charset="0"/>
                <a:cs typeface="Arial" panose="020B0604020202020204" pitchFamily="34" charset="0"/>
              </a:rPr>
              <a:t> </a:t>
            </a:r>
          </a:p>
        </p:txBody>
      </p:sp>
      <p:sp>
        <p:nvSpPr>
          <p:cNvPr id="15" name="object 6">
            <a:extLst>
              <a:ext uri="{FF2B5EF4-FFF2-40B4-BE49-F238E27FC236}">
                <a16:creationId xmlns:a16="http://schemas.microsoft.com/office/drawing/2014/main" id="{334789D1-BFC1-09E4-C762-D1855A35FF0B}"/>
              </a:ext>
            </a:extLst>
          </p:cNvPr>
          <p:cNvSpPr txBox="1"/>
          <p:nvPr/>
        </p:nvSpPr>
        <p:spPr>
          <a:xfrm>
            <a:off x="7045713" y="1587669"/>
            <a:ext cx="5572315" cy="4830584"/>
          </a:xfrm>
          <a:prstGeom prst="rect">
            <a:avLst/>
          </a:prstGeom>
        </p:spPr>
        <p:txBody>
          <a:bodyPr vert="horz" wrap="square" lIns="0" tIns="0" rIns="0" bIns="0" rtlCol="0">
            <a:noAutofit/>
          </a:bodyPr>
          <a:lstStyle/>
          <a:p>
            <a:endParaRPr lang="sv-SE" sz="1050">
              <a:solidFill>
                <a:srgbClr val="FF0000"/>
              </a:solidFill>
              <a:latin typeface="Arial" panose="020B0604020202020204" pitchFamily="34" charset="0"/>
              <a:cs typeface="Arial" panose="020B0604020202020204" pitchFamily="34" charset="0"/>
            </a:endParaRPr>
          </a:p>
        </p:txBody>
      </p:sp>
      <p:sp>
        <p:nvSpPr>
          <p:cNvPr id="19" name="object 8">
            <a:extLst>
              <a:ext uri="{FF2B5EF4-FFF2-40B4-BE49-F238E27FC236}">
                <a16:creationId xmlns:a16="http://schemas.microsoft.com/office/drawing/2014/main" id="{9DEBC2AA-4C06-E77C-F8BE-95C2685F3FAA}"/>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3" name="object 6">
            <a:extLst>
              <a:ext uri="{FF2B5EF4-FFF2-40B4-BE49-F238E27FC236}">
                <a16:creationId xmlns:a16="http://schemas.microsoft.com/office/drawing/2014/main" id="{63293976-256E-80D2-A93E-E28B11AAE274}"/>
              </a:ext>
            </a:extLst>
          </p:cNvPr>
          <p:cNvSpPr txBox="1"/>
          <p:nvPr/>
        </p:nvSpPr>
        <p:spPr>
          <a:xfrm>
            <a:off x="7045713" y="1399111"/>
            <a:ext cx="5960753" cy="6051672"/>
          </a:xfrm>
          <a:prstGeom prst="rect">
            <a:avLst/>
          </a:prstGeom>
        </p:spPr>
        <p:txBody>
          <a:bodyPr vert="horz" wrap="square" lIns="0" tIns="0" rIns="0" bIns="0" rtlCol="0">
            <a:noAutofit/>
          </a:bodyPr>
          <a:lstStyle/>
          <a:p>
            <a:endParaRPr lang="sv-SE" sz="1050">
              <a:latin typeface="Arial" panose="020B0604020202020204" pitchFamily="34" charset="0"/>
              <a:cs typeface="Arial" panose="020B0604020202020204" pitchFamily="34" charset="0"/>
            </a:endParaRPr>
          </a:p>
          <a:p>
            <a:endParaRPr lang="sv-SE" sz="1050">
              <a:latin typeface="Arial" panose="020B0604020202020204" pitchFamily="34" charset="0"/>
              <a:cs typeface="Arial" panose="020B0604020202020204" pitchFamily="34" charset="0"/>
            </a:endParaRPr>
          </a:p>
        </p:txBody>
      </p:sp>
      <p:sp>
        <p:nvSpPr>
          <p:cNvPr id="5" name="object 6">
            <a:extLst>
              <a:ext uri="{FF2B5EF4-FFF2-40B4-BE49-F238E27FC236}">
                <a16:creationId xmlns:a16="http://schemas.microsoft.com/office/drawing/2014/main" id="{3312B0E9-590D-B837-F006-C6D65FCFEB04}"/>
              </a:ext>
            </a:extLst>
          </p:cNvPr>
          <p:cNvSpPr txBox="1"/>
          <p:nvPr/>
        </p:nvSpPr>
        <p:spPr>
          <a:xfrm>
            <a:off x="6768708" y="1086549"/>
            <a:ext cx="5960753" cy="6051672"/>
          </a:xfrm>
          <a:prstGeom prst="rect">
            <a:avLst/>
          </a:prstGeom>
        </p:spPr>
        <p:txBody>
          <a:bodyPr vert="horz" wrap="square" lIns="0" tIns="0" rIns="0" bIns="0" rtlCol="0">
            <a:noAutofit/>
          </a:bodyPr>
          <a:lstStyle/>
          <a:p>
            <a:endParaRPr lang="sv-SE" sz="1050">
              <a:latin typeface="Arial" panose="020B0604020202020204" pitchFamily="34" charset="0"/>
              <a:cs typeface="Arial" panose="020B0604020202020204" pitchFamily="34" charset="0"/>
            </a:endParaRPr>
          </a:p>
        </p:txBody>
      </p:sp>
      <p:sp>
        <p:nvSpPr>
          <p:cNvPr id="8" name="textruta 16">
            <a:extLst>
              <a:ext uri="{FF2B5EF4-FFF2-40B4-BE49-F238E27FC236}">
                <a16:creationId xmlns:a16="http://schemas.microsoft.com/office/drawing/2014/main" id="{267066D6-3A37-F893-3EF5-73F9F6EFBE70}"/>
              </a:ext>
            </a:extLst>
          </p:cNvPr>
          <p:cNvSpPr txBox="1"/>
          <p:nvPr/>
        </p:nvSpPr>
        <p:spPr>
          <a:xfrm>
            <a:off x="489225" y="6092137"/>
            <a:ext cx="2577883" cy="400110"/>
          </a:xfrm>
          <a:prstGeom prst="rect">
            <a:avLst/>
          </a:prstGeom>
          <a:noFill/>
        </p:spPr>
        <p:txBody>
          <a:bodyPr wrap="square" rtlCol="0">
            <a:spAutoFit/>
          </a:bodyPr>
          <a:lstStyle/>
          <a:p>
            <a:r>
              <a:rPr lang="sv-SE" sz="1000" dirty="0">
                <a:latin typeface="Arial" panose="020B0604020202020204" pitchFamily="34" charset="0"/>
                <a:cs typeface="Arial" panose="020B0604020202020204" pitchFamily="34" charset="0"/>
              </a:rPr>
              <a:t>Stockholm den 13 november 2025</a:t>
            </a:r>
          </a:p>
          <a:p>
            <a:r>
              <a:rPr lang="sv-SE" sz="1000" dirty="0">
                <a:latin typeface="Arial" panose="020B0604020202020204" pitchFamily="34" charset="0"/>
                <a:cs typeface="Arial" panose="020B0604020202020204" pitchFamily="34" charset="0"/>
              </a:rPr>
              <a:t>Filip Lundquist, VD, </a:t>
            </a:r>
            <a:r>
              <a:rPr lang="sv-SE" sz="1000" dirty="0" err="1">
                <a:latin typeface="Arial" panose="020B0604020202020204" pitchFamily="34" charset="0"/>
                <a:cs typeface="Arial" panose="020B0604020202020204" pitchFamily="34" charset="0"/>
              </a:rPr>
              <a:t>Umida</a:t>
            </a:r>
            <a:r>
              <a:rPr lang="sv-SE" sz="1000" dirty="0">
                <a:latin typeface="Arial" panose="020B0604020202020204" pitchFamily="34" charset="0"/>
                <a:cs typeface="Arial" panose="020B0604020202020204" pitchFamily="34" charset="0"/>
              </a:rPr>
              <a:t> Group AB</a:t>
            </a:r>
          </a:p>
        </p:txBody>
      </p:sp>
      <p:sp>
        <p:nvSpPr>
          <p:cNvPr id="4" name="object 2">
            <a:extLst>
              <a:ext uri="{FF2B5EF4-FFF2-40B4-BE49-F238E27FC236}">
                <a16:creationId xmlns:a16="http://schemas.microsoft.com/office/drawing/2014/main" id="{2710DF88-5F2B-EFDF-04E4-E0D440AF84A6}"/>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sp>
        <p:nvSpPr>
          <p:cNvPr id="10" name="AutoShape 4" descr="Förhandsgranskning av bild">
            <a:extLst>
              <a:ext uri="{FF2B5EF4-FFF2-40B4-BE49-F238E27FC236}">
                <a16:creationId xmlns:a16="http://schemas.microsoft.com/office/drawing/2014/main" id="{C65ACC64-A5BB-0951-6494-1652565F6774}"/>
              </a:ext>
            </a:extLst>
          </p:cNvPr>
          <p:cNvSpPr>
            <a:spLocks noChangeAspect="1" noChangeArrowheads="1"/>
          </p:cNvSpPr>
          <p:nvPr/>
        </p:nvSpPr>
        <p:spPr bwMode="auto">
          <a:xfrm>
            <a:off x="6567488" y="3629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2" name="Bildobjekt 1">
            <a:extLst>
              <a:ext uri="{FF2B5EF4-FFF2-40B4-BE49-F238E27FC236}">
                <a16:creationId xmlns:a16="http://schemas.microsoft.com/office/drawing/2014/main" id="{3F4E1993-DC5E-11B9-42F0-2097BD03795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52395" y="0"/>
            <a:ext cx="5587379" cy="7562850"/>
          </a:xfrm>
          <a:prstGeom prst="rect">
            <a:avLst/>
          </a:prstGeom>
        </p:spPr>
      </p:pic>
    </p:spTree>
    <p:extLst>
      <p:ext uri="{BB962C8B-B14F-4D97-AF65-F5344CB8AC3E}">
        <p14:creationId xmlns:p14="http://schemas.microsoft.com/office/powerpoint/2010/main" val="71953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6">
            <a:extLst>
              <a:ext uri="{FF2B5EF4-FFF2-40B4-BE49-F238E27FC236}">
                <a16:creationId xmlns:a16="http://schemas.microsoft.com/office/drawing/2014/main" id="{28030A40-8176-B348-A1B4-B2823F48BCC7}"/>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4" name="Platshållare för bildnummer 2">
            <a:extLst>
              <a:ext uri="{FF2B5EF4-FFF2-40B4-BE49-F238E27FC236}">
                <a16:creationId xmlns:a16="http://schemas.microsoft.com/office/drawing/2014/main" id="{8957ECA5-86E9-0944-A6E3-A270E3B0F8BF}"/>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7</a:t>
            </a:fld>
            <a:r>
              <a:rPr lang="sv-SE" b="1" spc="-85">
                <a:solidFill>
                  <a:schemeClr val="tx1"/>
                </a:solidFill>
                <a:latin typeface="Arial" panose="020B0604020202020204" pitchFamily="34" charset="0"/>
                <a:cs typeface="Arial" panose="020B0604020202020204" pitchFamily="34" charset="0"/>
              </a:rPr>
              <a:t> </a:t>
            </a:r>
          </a:p>
        </p:txBody>
      </p:sp>
      <p:sp>
        <p:nvSpPr>
          <p:cNvPr id="16" name="Rektangel 15">
            <a:extLst>
              <a:ext uri="{FF2B5EF4-FFF2-40B4-BE49-F238E27FC236}">
                <a16:creationId xmlns:a16="http://schemas.microsoft.com/office/drawing/2014/main" id="{538FC59E-0D68-1845-8E72-6B3E09454D02}"/>
              </a:ext>
            </a:extLst>
          </p:cNvPr>
          <p:cNvSpPr/>
          <p:nvPr/>
        </p:nvSpPr>
        <p:spPr>
          <a:xfrm>
            <a:off x="487899" y="352280"/>
            <a:ext cx="5812954" cy="399968"/>
          </a:xfrm>
          <a:prstGeom prst="rect">
            <a:avLst/>
          </a:prstGeom>
        </p:spPr>
        <p:txBody>
          <a:bodyPr wrap="square">
            <a:spAutoFit/>
          </a:bodyPr>
          <a:lstStyle/>
          <a:p>
            <a:r>
              <a:rPr lang="sv-SE" sz="1999" b="1" noProof="0" dirty="0">
                <a:latin typeface="Arial" panose="020B0604020202020204" pitchFamily="34" charset="0"/>
                <a:cs typeface="Arial" panose="020B0604020202020204" pitchFamily="34" charset="0"/>
              </a:rPr>
              <a:t>FINANSIELL ÖVERSIKT</a:t>
            </a:r>
          </a:p>
        </p:txBody>
      </p:sp>
      <p:sp>
        <p:nvSpPr>
          <p:cNvPr id="15" name="object 8">
            <a:extLst>
              <a:ext uri="{FF2B5EF4-FFF2-40B4-BE49-F238E27FC236}">
                <a16:creationId xmlns:a16="http://schemas.microsoft.com/office/drawing/2014/main" id="{FBAD24D6-051F-EF70-D090-5C1F1FBA8026}"/>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2" name="object 6">
            <a:extLst>
              <a:ext uri="{FF2B5EF4-FFF2-40B4-BE49-F238E27FC236}">
                <a16:creationId xmlns:a16="http://schemas.microsoft.com/office/drawing/2014/main" id="{C9E436E5-E9D7-78DE-4220-7955FD0D63C7}"/>
              </a:ext>
            </a:extLst>
          </p:cNvPr>
          <p:cNvSpPr txBox="1"/>
          <p:nvPr/>
        </p:nvSpPr>
        <p:spPr>
          <a:xfrm>
            <a:off x="590341" y="1080386"/>
            <a:ext cx="5446920" cy="6610200"/>
          </a:xfrm>
          <a:prstGeom prst="rect">
            <a:avLst/>
          </a:prstGeom>
        </p:spPr>
        <p:txBody>
          <a:bodyPr vert="horz" wrap="square" lIns="0" tIns="0" rIns="0" bIns="0" rtlCol="0" anchor="t">
            <a:noAutofit/>
          </a:bodyPr>
          <a:lstStyle/>
          <a:p>
            <a:pPr>
              <a:lnSpc>
                <a:spcPct val="107000"/>
              </a:lnSpc>
              <a:spcAft>
                <a:spcPts val="800"/>
              </a:spcAft>
            </a:pPr>
            <a:r>
              <a:rPr lang="sv-SE" sz="1200" b="1" dirty="0">
                <a:latin typeface="Arial" panose="020B0604020202020204" pitchFamily="34" charset="0"/>
                <a:cs typeface="Arial" panose="020B0604020202020204" pitchFamily="34" charset="0"/>
              </a:rPr>
              <a:t>FÖRSÄLJNING FÖR TREDJE KVARTALET</a:t>
            </a:r>
          </a:p>
          <a:p>
            <a:pPr>
              <a:spcAft>
                <a:spcPts val="800"/>
              </a:spcAft>
            </a:pPr>
            <a:r>
              <a:rPr lang="sv-SE" sz="1050" spc="-15" dirty="0">
                <a:latin typeface="Arial" panose="020B0604020202020204" pitchFamily="34" charset="0"/>
                <a:cs typeface="Arial" panose="020B0604020202020204" pitchFamily="34" charset="0"/>
              </a:rPr>
              <a:t>Koncernens nettoomsättning exklusive punktskatter uppgick under tredje kvartalet till 19 011 KSEK, en minskning med 24,6 % jämfört med samma period föregående år. Minskningen drivs av uppfyllnadsvolymer för lansering av </a:t>
            </a:r>
            <a:r>
              <a:rPr lang="sv-SE" sz="1050" spc="-15" dirty="0" err="1">
                <a:latin typeface="Arial" panose="020B0604020202020204" pitchFamily="34" charset="0"/>
                <a:cs typeface="Arial" panose="020B0604020202020204" pitchFamily="34" charset="0"/>
              </a:rPr>
              <a:t>Joluca</a:t>
            </a:r>
            <a:r>
              <a:rPr lang="sv-SE" sz="1050" spc="-15" dirty="0">
                <a:latin typeface="Arial" panose="020B0604020202020204" pitchFamily="34" charset="0"/>
                <a:cs typeface="Arial" panose="020B0604020202020204" pitchFamily="34" charset="0"/>
              </a:rPr>
              <a:t> funktionsdrycker föregående år samt en svagare utveckling av varumärket Elin under kvartalet.</a:t>
            </a:r>
          </a:p>
          <a:p>
            <a:pPr>
              <a:spcAft>
                <a:spcPts val="800"/>
              </a:spcAft>
            </a:pPr>
            <a:r>
              <a:rPr lang="sv-SE" sz="1050" spc="-15" dirty="0">
                <a:latin typeface="Arial" panose="020B0604020202020204" pitchFamily="34" charset="0"/>
                <a:cs typeface="Arial" panose="020B0604020202020204" pitchFamily="34" charset="0"/>
              </a:rPr>
              <a:t>Tredje kvartalet är det första jämförelsekvartalet med </a:t>
            </a:r>
            <a:r>
              <a:rPr lang="sv-SE" sz="1050" spc="-15" dirty="0" err="1">
                <a:latin typeface="Arial" panose="020B0604020202020204" pitchFamily="34" charset="0"/>
                <a:cs typeface="Arial" panose="020B0604020202020204" pitchFamily="34" charset="0"/>
              </a:rPr>
              <a:t>Jolucas</a:t>
            </a:r>
            <a:r>
              <a:rPr lang="sv-SE" sz="1050" spc="-15" dirty="0">
                <a:latin typeface="Arial" panose="020B0604020202020204" pitchFamily="34" charset="0"/>
                <a:cs typeface="Arial" panose="020B0604020202020204" pitchFamily="34" charset="0"/>
              </a:rPr>
              <a:t> funktions drycker. Under det tredje kvartalet 2024 sågs en kraftig uppfyllnadsvolym till Arvid Nordquist samt deras försäljningskanaler. Nu befinner sig varumärket i en annan fas och det kommer finnas volymdifferenser mellan kvartalet. Försäljningen av </a:t>
            </a:r>
            <a:r>
              <a:rPr lang="sv-SE" sz="1050" spc="-15" dirty="0" err="1">
                <a:latin typeface="Arial" panose="020B0604020202020204" pitchFamily="34" charset="0"/>
                <a:cs typeface="Arial" panose="020B0604020202020204" pitchFamily="34" charset="0"/>
              </a:rPr>
              <a:t>Jolucas</a:t>
            </a:r>
            <a:r>
              <a:rPr lang="sv-SE" sz="1050" spc="-15" dirty="0">
                <a:latin typeface="Arial" panose="020B0604020202020204" pitchFamily="34" charset="0"/>
                <a:cs typeface="Arial" panose="020B0604020202020204" pitchFamily="34" charset="0"/>
              </a:rPr>
              <a:t> funktionsdrycker under kvartalet blev 5 123 KSEK vilket kan jämföras med föregående år 11 886 </a:t>
            </a:r>
            <a:r>
              <a:rPr lang="sv-SE" sz="1050" spc="-15" dirty="0" err="1">
                <a:latin typeface="Arial" panose="020B0604020202020204" pitchFamily="34" charset="0"/>
                <a:cs typeface="Arial" panose="020B0604020202020204" pitchFamily="34" charset="0"/>
              </a:rPr>
              <a:t>KSEK</a:t>
            </a:r>
            <a:r>
              <a:rPr lang="sv-SE" sz="1050" spc="-15" dirty="0">
                <a:latin typeface="Arial" panose="020B0604020202020204" pitchFamily="34" charset="0"/>
                <a:cs typeface="Arial" panose="020B0604020202020204" pitchFamily="34" charset="0"/>
              </a:rPr>
              <a:t> vid lanseringen av varumärket. Kvartalets utförsäljning från butiker har varit god och varumärket befäster sin position på marknaden. </a:t>
            </a:r>
            <a:r>
              <a:rPr lang="sv-SE" sz="1050" spc="-15" dirty="0" err="1">
                <a:latin typeface="Arial" panose="020B0604020202020204" pitchFamily="34" charset="0"/>
                <a:cs typeface="Arial" panose="020B0604020202020204" pitchFamily="34" charset="0"/>
              </a:rPr>
              <a:t>Jolucas</a:t>
            </a:r>
            <a:r>
              <a:rPr lang="sv-SE" sz="1050" spc="-15" dirty="0">
                <a:latin typeface="Arial" panose="020B0604020202020204" pitchFamily="34" charset="0"/>
                <a:cs typeface="Arial" panose="020B0604020202020204" pitchFamily="34" charset="0"/>
              </a:rPr>
              <a:t> funktionsdrycker har sedan lanseringen vecka 37 2024, på enbart fem kvartal, genererat över 48 000 </a:t>
            </a:r>
            <a:r>
              <a:rPr lang="sv-SE" sz="1050" spc="-15" dirty="0" err="1">
                <a:latin typeface="Arial" panose="020B0604020202020204" pitchFamily="34" charset="0"/>
                <a:cs typeface="Arial" panose="020B0604020202020204" pitchFamily="34" charset="0"/>
              </a:rPr>
              <a:t>KSEK</a:t>
            </a:r>
            <a:r>
              <a:rPr lang="sv-SE" sz="1050" spc="-15" dirty="0">
                <a:latin typeface="Arial" panose="020B0604020202020204" pitchFamily="34" charset="0"/>
                <a:cs typeface="Arial" panose="020B0604020202020204" pitchFamily="34" charset="0"/>
              </a:rPr>
              <a:t> i försäljning till bolaget. </a:t>
            </a:r>
          </a:p>
          <a:p>
            <a:pPr>
              <a:spcAft>
                <a:spcPts val="800"/>
              </a:spcAft>
            </a:pPr>
            <a:r>
              <a:rPr lang="sv-SE" sz="1050" spc="-15" dirty="0">
                <a:latin typeface="Arial" panose="020B0604020202020204" pitchFamily="34" charset="0"/>
                <a:cs typeface="Arial" panose="020B0604020202020204" pitchFamily="34" charset="0"/>
              </a:rPr>
              <a:t>Ekobryggeriets tonics omsatte 5 078 KSEK under kvartalet, i nivå med föregående år, vilket motsvarar cirka 26,7 % av den totala omsättningen. Varumärket har nu tre gin-produkter på Systembolaget, som tillsammans med tonics genererade en försäljning på totalt 6 708 KSEK under perioden. Utvecklingen speglar en fortsatt stabil efterfrågan och en stark position inom dagligvaruhandeln. Trots en allmänt avmattad marknad för premiumtonics fortsätter Ekobryggeriet att stärka sina marknadsandelar.</a:t>
            </a:r>
          </a:p>
          <a:p>
            <a:pPr>
              <a:spcAft>
                <a:spcPts val="800"/>
              </a:spcAft>
            </a:pPr>
            <a:r>
              <a:rPr lang="sv-SE" sz="1050" spc="-15" dirty="0">
                <a:latin typeface="Arial" panose="020B0604020202020204" pitchFamily="34" charset="0"/>
                <a:cs typeface="Arial" panose="020B0604020202020204" pitchFamily="34" charset="0"/>
              </a:rPr>
              <a:t>Försäljningen inom storkökssegmentet uppgick till 3 324 KSEK, en ökning med 1 107 KSEK jämfört med motsvarande kvartal föregående år. Utvecklingen bekräftar segmentets stabila tillväxt och betydelse för affärsverksamheten.</a:t>
            </a:r>
          </a:p>
          <a:p>
            <a:pPr>
              <a:spcAft>
                <a:spcPts val="800"/>
              </a:spcAft>
            </a:pPr>
            <a:r>
              <a:rPr lang="sv-SE" sz="1050" spc="-15" dirty="0">
                <a:latin typeface="Arial" panose="020B0604020202020204" pitchFamily="34" charset="0"/>
                <a:cs typeface="Arial" panose="020B0604020202020204" pitchFamily="34" charset="0"/>
              </a:rPr>
              <a:t>Elin visade fortsatt nedgång. Nettoomsättningen minskade till 678 KSEK, en nedgång med 68 % jämfört med samma period föregående år. Minskningen beror på lägre distributionstäckning hos Systembolaget samt </a:t>
            </a:r>
            <a:r>
              <a:rPr lang="sv-SE" sz="1050" spc="-15" dirty="0" err="1">
                <a:latin typeface="Arial" panose="020B0604020202020204" pitchFamily="34" charset="0"/>
                <a:cs typeface="Arial" panose="020B0604020202020204" pitchFamily="34" charset="0"/>
              </a:rPr>
              <a:t>utfasade</a:t>
            </a:r>
            <a:r>
              <a:rPr lang="sv-SE" sz="1050" spc="-15" dirty="0">
                <a:latin typeface="Arial" panose="020B0604020202020204" pitchFamily="34" charset="0"/>
                <a:cs typeface="Arial" panose="020B0604020202020204" pitchFamily="34" charset="0"/>
              </a:rPr>
              <a:t> produkter. </a:t>
            </a:r>
          </a:p>
          <a:p>
            <a:pPr>
              <a:spcAft>
                <a:spcPts val="800"/>
              </a:spcAft>
            </a:pPr>
            <a:r>
              <a:rPr lang="sv-SE" sz="1050" spc="-15" dirty="0">
                <a:latin typeface="Arial" panose="020B0604020202020204" pitchFamily="34" charset="0"/>
                <a:cs typeface="Arial" panose="020B0604020202020204" pitchFamily="34" charset="0"/>
              </a:rPr>
              <a:t>Varumärket The </a:t>
            </a:r>
            <a:r>
              <a:rPr lang="sv-SE" sz="1050" spc="-15" dirty="0" err="1">
                <a:latin typeface="Arial" panose="020B0604020202020204" pitchFamily="34" charset="0"/>
                <a:cs typeface="Arial" panose="020B0604020202020204" pitchFamily="34" charset="0"/>
              </a:rPr>
              <a:t>Pirate</a:t>
            </a:r>
            <a:r>
              <a:rPr lang="sv-SE" sz="1050" spc="-15" dirty="0">
                <a:latin typeface="Arial" panose="020B0604020202020204" pitchFamily="34" charset="0"/>
                <a:cs typeface="Arial" panose="020B0604020202020204" pitchFamily="34" charset="0"/>
              </a:rPr>
              <a:t> Bay ökade sin försäljning under kvartalet, drivet av lanseringen av den nya produkten </a:t>
            </a:r>
            <a:r>
              <a:rPr lang="sv-SE" sz="1050" spc="-15" dirty="0" err="1">
                <a:latin typeface="Arial" panose="020B0604020202020204" pitchFamily="34" charset="0"/>
                <a:cs typeface="Arial" panose="020B0604020202020204" pitchFamily="34" charset="0"/>
              </a:rPr>
              <a:t>Spiced</a:t>
            </a:r>
            <a:r>
              <a:rPr lang="sv-SE" sz="1050" spc="-15" dirty="0">
                <a:latin typeface="Arial" panose="020B0604020202020204" pitchFamily="34" charset="0"/>
                <a:cs typeface="Arial" panose="020B0604020202020204" pitchFamily="34" charset="0"/>
              </a:rPr>
              <a:t> Rum.</a:t>
            </a:r>
          </a:p>
          <a:p>
            <a:pPr>
              <a:spcAft>
                <a:spcPts val="800"/>
              </a:spcAft>
            </a:pPr>
            <a:r>
              <a:rPr lang="sv-SE" sz="1050" spc="-15" dirty="0">
                <a:latin typeface="Arial" panose="020B0604020202020204" pitchFamily="34" charset="0"/>
                <a:cs typeface="Arial" panose="020B0604020202020204" pitchFamily="34" charset="0"/>
              </a:rPr>
              <a:t>Den minskade försäljningen till dagligvaruhandeln med lägre volymer för </a:t>
            </a:r>
            <a:r>
              <a:rPr lang="sv-SE" sz="1050" spc="-15" dirty="0" err="1">
                <a:latin typeface="Arial" panose="020B0604020202020204" pitchFamily="34" charset="0"/>
                <a:cs typeface="Arial" panose="020B0604020202020204" pitchFamily="34" charset="0"/>
              </a:rPr>
              <a:t>Jolucas</a:t>
            </a:r>
            <a:r>
              <a:rPr lang="sv-SE" sz="1050" spc="-15" dirty="0">
                <a:latin typeface="Arial" panose="020B0604020202020204" pitchFamily="34" charset="0"/>
                <a:cs typeface="Arial" panose="020B0604020202020204" pitchFamily="34" charset="0"/>
              </a:rPr>
              <a:t> funktionsdrycker bidrog till en lägre andel försäljning per försäljningskanal under kvartalet. Försäljningen inom dagligvaruhandel och grossist stod för 72 % av nettoomsättningen, en minskning med 5 procentenheter jämfört med motsvarande period 2024.</a:t>
            </a:r>
          </a:p>
          <a:p>
            <a:pPr>
              <a:spcAft>
                <a:spcPts val="800"/>
              </a:spcAft>
            </a:pPr>
            <a:r>
              <a:rPr lang="sv-SE" sz="1050" spc="-15" dirty="0">
                <a:latin typeface="Arial" panose="020B0604020202020204" pitchFamily="34" charset="0"/>
                <a:cs typeface="Arial" panose="020B0604020202020204" pitchFamily="34" charset="0"/>
              </a:rPr>
              <a:t>Systembolaget svarade för 25 %, medan exporten låg kvar på en låg nivå om 2 %. </a:t>
            </a:r>
          </a:p>
        </p:txBody>
      </p:sp>
      <p:sp>
        <p:nvSpPr>
          <p:cNvPr id="3" name="object 6">
            <a:extLst>
              <a:ext uri="{FF2B5EF4-FFF2-40B4-BE49-F238E27FC236}">
                <a16:creationId xmlns:a16="http://schemas.microsoft.com/office/drawing/2014/main" id="{08C7BC36-C96C-358A-E078-2C2E66EEAF9E}"/>
              </a:ext>
            </a:extLst>
          </p:cNvPr>
          <p:cNvSpPr txBox="1"/>
          <p:nvPr/>
        </p:nvSpPr>
        <p:spPr>
          <a:xfrm>
            <a:off x="487899" y="5936221"/>
            <a:ext cx="5446920" cy="1296280"/>
          </a:xfrm>
          <a:prstGeom prst="rect">
            <a:avLst/>
          </a:prstGeom>
        </p:spPr>
        <p:txBody>
          <a:bodyPr vert="horz" wrap="square" lIns="0" tIns="0" rIns="0" bIns="0" rtlCol="0" anchor="t">
            <a:noAutofit/>
          </a:bodyPr>
          <a:lstStyle/>
          <a:p>
            <a:pPr>
              <a:spcAft>
                <a:spcPts val="800"/>
              </a:spcAft>
            </a:pPr>
            <a:endParaRPr lang="sv-SE" sz="1200" spc="-15">
              <a:latin typeface="Arial"/>
              <a:cs typeface="Arial"/>
            </a:endParaRPr>
          </a:p>
          <a:p>
            <a:pPr>
              <a:spcAft>
                <a:spcPts val="800"/>
              </a:spcAft>
            </a:pPr>
            <a:endParaRPr lang="sv-SE" sz="1200" spc="-15">
              <a:latin typeface="Arial"/>
              <a:cs typeface="Arial"/>
            </a:endParaRPr>
          </a:p>
          <a:p>
            <a:pPr>
              <a:spcAft>
                <a:spcPts val="800"/>
              </a:spcAft>
            </a:pPr>
            <a:endParaRPr lang="sv-SE" sz="1200" spc="-15">
              <a:latin typeface="Arial"/>
              <a:cs typeface="Arial"/>
            </a:endParaRPr>
          </a:p>
          <a:p>
            <a:pPr>
              <a:spcAft>
                <a:spcPts val="800"/>
              </a:spcAft>
            </a:pPr>
            <a:endParaRPr lang="sv-SE" sz="1200" spc="-15">
              <a:latin typeface="Arial"/>
              <a:cs typeface="Arial"/>
            </a:endParaRPr>
          </a:p>
          <a:p>
            <a:pPr>
              <a:spcAft>
                <a:spcPts val="800"/>
              </a:spcAft>
            </a:pPr>
            <a:endParaRPr lang="sv-SE" sz="1200" spc="-15">
              <a:latin typeface="Arial"/>
              <a:cs typeface="Arial"/>
            </a:endParaRPr>
          </a:p>
          <a:p>
            <a:pPr>
              <a:spcAft>
                <a:spcPts val="800"/>
              </a:spcAft>
            </a:pPr>
            <a:endParaRPr lang="sv-SE" sz="1200" spc="-15">
              <a:latin typeface="Arial"/>
              <a:cs typeface="Arial"/>
            </a:endParaRPr>
          </a:p>
          <a:p>
            <a:endParaRPr lang="sv-SE" sz="1200" spc="-15">
              <a:latin typeface="Arial" panose="020B060402020202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F2EF1425-F791-5971-C755-BB49762BA86B}"/>
              </a:ext>
            </a:extLst>
          </p:cNvPr>
          <p:cNvSpPr/>
          <p:nvPr/>
        </p:nvSpPr>
        <p:spPr>
          <a:xfrm>
            <a:off x="7035555" y="4312971"/>
            <a:ext cx="5793248" cy="261482"/>
          </a:xfrm>
          <a:prstGeom prst="rect">
            <a:avLst/>
          </a:prstGeom>
        </p:spPr>
        <p:txBody>
          <a:bodyPr wrap="square" lIns="0" tIns="0">
            <a:spAutoFit/>
          </a:bodyPr>
          <a:lstStyle/>
          <a:p>
            <a:pPr>
              <a:defRPr sz="1600" b="1" i="0" u="none" strike="noStrike" kern="1200" spc="100" baseline="0">
                <a:solidFill>
                  <a:srgbClr val="000000"/>
                </a:solidFill>
                <a:effectLst/>
                <a:latin typeface="Arial" panose="020B0604020202020204" pitchFamily="34" charset="0"/>
                <a:ea typeface="+mn-ea"/>
                <a:cs typeface="Arial" panose="020B0604020202020204" pitchFamily="34" charset="0"/>
              </a:defRPr>
            </a:pPr>
            <a:r>
              <a:rPr lang="sv-SE" sz="1399" spc="10" dirty="0"/>
              <a:t>Nettoomsättning för tredje kvartalet 2025 per säljkanal</a:t>
            </a:r>
          </a:p>
        </p:txBody>
      </p:sp>
      <p:sp>
        <p:nvSpPr>
          <p:cNvPr id="4" name="object 2">
            <a:extLst>
              <a:ext uri="{FF2B5EF4-FFF2-40B4-BE49-F238E27FC236}">
                <a16:creationId xmlns:a16="http://schemas.microsoft.com/office/drawing/2014/main" id="{B7BE409A-A147-BB18-C7DE-BE1F8AB599AC}"/>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graphicFrame>
        <p:nvGraphicFramePr>
          <p:cNvPr id="7" name="Diagram 6">
            <a:extLst>
              <a:ext uri="{FF2B5EF4-FFF2-40B4-BE49-F238E27FC236}">
                <a16:creationId xmlns:a16="http://schemas.microsoft.com/office/drawing/2014/main" id="{0FE2910B-2C5C-414E-B7E8-5CA5F6B46B95}"/>
              </a:ext>
            </a:extLst>
          </p:cNvPr>
          <p:cNvGraphicFramePr>
            <a:graphicFrameLocks/>
          </p:cNvGraphicFramePr>
          <p:nvPr/>
        </p:nvGraphicFramePr>
        <p:xfrm>
          <a:off x="6851332" y="4815618"/>
          <a:ext cx="4685347" cy="21262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 7">
            <a:extLst>
              <a:ext uri="{FF2B5EF4-FFF2-40B4-BE49-F238E27FC236}">
                <a16:creationId xmlns:a16="http://schemas.microsoft.com/office/drawing/2014/main" id="{E5D81251-E859-440E-98EC-58896AAB4F86}"/>
              </a:ext>
            </a:extLst>
          </p:cNvPr>
          <p:cNvGraphicFramePr>
            <a:graphicFrameLocks/>
          </p:cNvGraphicFramePr>
          <p:nvPr/>
        </p:nvGraphicFramePr>
        <p:xfrm>
          <a:off x="7006132" y="917141"/>
          <a:ext cx="5533913" cy="3105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1745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9692A-EBB3-19CF-9B9F-575D1522A3A9}"/>
            </a:ext>
          </a:extLst>
        </p:cNvPr>
        <p:cNvGrpSpPr/>
        <p:nvPr/>
      </p:nvGrpSpPr>
      <p:grpSpPr>
        <a:xfrm>
          <a:off x="0" y="0"/>
          <a:ext cx="0" cy="0"/>
          <a:chOff x="0" y="0"/>
          <a:chExt cx="0" cy="0"/>
        </a:xfrm>
      </p:grpSpPr>
      <p:pic>
        <p:nvPicPr>
          <p:cNvPr id="6" name="Bildobjekt 5">
            <a:extLst>
              <a:ext uri="{FF2B5EF4-FFF2-40B4-BE49-F238E27FC236}">
                <a16:creationId xmlns:a16="http://schemas.microsoft.com/office/drawing/2014/main" id="{64D09978-703C-E35C-EF9A-7D2D17BE5D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99905" y="0"/>
            <a:ext cx="5039869" cy="7562850"/>
          </a:xfrm>
          <a:prstGeom prst="rect">
            <a:avLst/>
          </a:prstGeom>
        </p:spPr>
      </p:pic>
      <p:pic>
        <p:nvPicPr>
          <p:cNvPr id="11" name="Bildobjekt 6">
            <a:extLst>
              <a:ext uri="{FF2B5EF4-FFF2-40B4-BE49-F238E27FC236}">
                <a16:creationId xmlns:a16="http://schemas.microsoft.com/office/drawing/2014/main" id="{9C8D97DE-E2FB-76A1-88A6-94B3E41F9724}"/>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4" name="Platshållare för bildnummer 2">
            <a:extLst>
              <a:ext uri="{FF2B5EF4-FFF2-40B4-BE49-F238E27FC236}">
                <a16:creationId xmlns:a16="http://schemas.microsoft.com/office/drawing/2014/main" id="{1D63E2CA-D9C4-AD3A-D334-F611E1040D6A}"/>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8</a:t>
            </a:fld>
            <a:r>
              <a:rPr lang="sv-SE" b="1" spc="-85">
                <a:solidFill>
                  <a:schemeClr val="tx1"/>
                </a:solidFill>
                <a:latin typeface="Arial" panose="020B0604020202020204" pitchFamily="34" charset="0"/>
                <a:cs typeface="Arial" panose="020B0604020202020204" pitchFamily="34" charset="0"/>
              </a:rPr>
              <a:t> </a:t>
            </a:r>
          </a:p>
        </p:txBody>
      </p:sp>
      <p:sp>
        <p:nvSpPr>
          <p:cNvPr id="16" name="Rektangel 15">
            <a:extLst>
              <a:ext uri="{FF2B5EF4-FFF2-40B4-BE49-F238E27FC236}">
                <a16:creationId xmlns:a16="http://schemas.microsoft.com/office/drawing/2014/main" id="{CDD9D295-9839-A494-29E1-8EF4282626F3}"/>
              </a:ext>
            </a:extLst>
          </p:cNvPr>
          <p:cNvSpPr/>
          <p:nvPr/>
        </p:nvSpPr>
        <p:spPr>
          <a:xfrm>
            <a:off x="487899" y="352280"/>
            <a:ext cx="5812954" cy="399968"/>
          </a:xfrm>
          <a:prstGeom prst="rect">
            <a:avLst/>
          </a:prstGeom>
        </p:spPr>
        <p:txBody>
          <a:bodyPr wrap="square">
            <a:spAutoFit/>
          </a:bodyPr>
          <a:lstStyle/>
          <a:p>
            <a:r>
              <a:rPr lang="sv-SE" sz="1999" b="1" noProof="0" dirty="0">
                <a:latin typeface="Arial" panose="020B0604020202020204" pitchFamily="34" charset="0"/>
                <a:cs typeface="Arial" panose="020B0604020202020204" pitchFamily="34" charset="0"/>
              </a:rPr>
              <a:t>FINANSIELL ÖVERSIKT</a:t>
            </a:r>
          </a:p>
        </p:txBody>
      </p:sp>
      <p:sp>
        <p:nvSpPr>
          <p:cNvPr id="15" name="object 8">
            <a:extLst>
              <a:ext uri="{FF2B5EF4-FFF2-40B4-BE49-F238E27FC236}">
                <a16:creationId xmlns:a16="http://schemas.microsoft.com/office/drawing/2014/main" id="{D3ACDC58-6B5D-A7C1-E741-6DBFFE0E4783}"/>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2" name="object 6">
            <a:extLst>
              <a:ext uri="{FF2B5EF4-FFF2-40B4-BE49-F238E27FC236}">
                <a16:creationId xmlns:a16="http://schemas.microsoft.com/office/drawing/2014/main" id="{4B3BFABE-D0FA-28ED-811B-6E44DAB6AD29}"/>
              </a:ext>
            </a:extLst>
          </p:cNvPr>
          <p:cNvSpPr txBox="1"/>
          <p:nvPr/>
        </p:nvSpPr>
        <p:spPr>
          <a:xfrm>
            <a:off x="610972" y="1091473"/>
            <a:ext cx="5446920" cy="6610200"/>
          </a:xfrm>
          <a:prstGeom prst="rect">
            <a:avLst/>
          </a:prstGeom>
        </p:spPr>
        <p:txBody>
          <a:bodyPr vert="horz" wrap="square" lIns="0" tIns="0" rIns="0" bIns="0" rtlCol="0" anchor="t">
            <a:noAutofit/>
          </a:bodyPr>
          <a:lstStyle/>
          <a:p>
            <a:pPr>
              <a:lnSpc>
                <a:spcPct val="107000"/>
              </a:lnSpc>
              <a:spcAft>
                <a:spcPts val="800"/>
              </a:spcAft>
            </a:pPr>
            <a:r>
              <a:rPr lang="sv-SE" sz="1200" b="1" dirty="0">
                <a:latin typeface="Arial" panose="020B0604020202020204" pitchFamily="34" charset="0"/>
                <a:cs typeface="Arial" panose="020B0604020202020204" pitchFamily="34" charset="0"/>
              </a:rPr>
              <a:t>FÖRSÄLJNING FÖRSTA NIO MÅNADERNA</a:t>
            </a:r>
          </a:p>
          <a:p>
            <a:r>
              <a:rPr lang="sv-SE" sz="1050" dirty="0">
                <a:latin typeface="Arial" panose="020B0604020202020204" pitchFamily="34" charset="0"/>
                <a:cs typeface="Arial" panose="020B0604020202020204" pitchFamily="34" charset="0"/>
              </a:rPr>
              <a:t>Koncernens nettoomsättning, exklusive punktskatter, uppgick under de första nio månaderna till 60 130 KSEK, en ökning med 10,9 % jämfört med motsvarande period föregående år (54 373 KSEK). Tillväxten drivs främst av ett fokuserat arbete med att utveckla och lansera nya produkter inom växande segment, med särskilt fokus på bolagets egna varumärken samt en fortsatt strategisk förflyttning mot dagligvaruhandel.</a:t>
            </a:r>
          </a:p>
          <a:p>
            <a:endParaRPr lang="sv-SE" sz="1050" dirty="0">
              <a:latin typeface="Arial" panose="020B0604020202020204" pitchFamily="34" charset="0"/>
              <a:cs typeface="Arial" panose="020B0604020202020204" pitchFamily="34" charset="0"/>
            </a:endParaRPr>
          </a:p>
          <a:p>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bidrog under årets första nio månaderna med 20 510 KSEK, motsvarande cirka 34 % av koncernens nettoomsättning. Utvecklingen har drivits av breddad distribution i dagligvaruhandeln, kompletterad av kampanjer och nya produktlanseringar under året.</a:t>
            </a:r>
          </a:p>
          <a:p>
            <a:endParaRPr lang="sv-SE" sz="1050" dirty="0">
              <a:latin typeface="Arial" panose="020B0604020202020204" pitchFamily="34" charset="0"/>
              <a:cs typeface="Arial" panose="020B0604020202020204" pitchFamily="34" charset="0"/>
            </a:endParaRPr>
          </a:p>
          <a:p>
            <a:r>
              <a:rPr lang="sv-SE" sz="1050" dirty="0">
                <a:latin typeface="Arial" panose="020B0604020202020204" pitchFamily="34" charset="0"/>
                <a:cs typeface="Arial" panose="020B0604020202020204" pitchFamily="34" charset="0"/>
              </a:rPr>
              <a:t>Ekobryggeriets tonicprodukter tillsammans med gin-sortimentet genererade 20 973 KSEK under perioden, jämfört med 18 870 KSEK föregående år, vilket motsvarar en tillväxt på 11,1 %. Varumärket står därmed för 34,7 % av koncernens nettoomsättning. Den stabila försäljningen i ett segment med generellt avtagande efterfrågan understryker Ekobryggeriets starka marknadsposition och väletablerade distribution.</a:t>
            </a:r>
          </a:p>
          <a:p>
            <a:endParaRPr lang="sv-SE" sz="1050" dirty="0">
              <a:latin typeface="Arial" panose="020B0604020202020204" pitchFamily="34" charset="0"/>
              <a:cs typeface="Arial" panose="020B0604020202020204" pitchFamily="34" charset="0"/>
            </a:endParaRPr>
          </a:p>
          <a:p>
            <a:r>
              <a:rPr lang="sv-SE" sz="1050" dirty="0">
                <a:latin typeface="Arial" panose="020B0604020202020204" pitchFamily="34" charset="0"/>
                <a:cs typeface="Arial" panose="020B0604020202020204" pitchFamily="34" charset="0"/>
              </a:rPr>
              <a:t>Storkökssegmentet uppgick till 8 262 KSEK (7 313 KSEK), tillväxten drivs av ökad bearbetning på nya kunder samt nya produktlanseringar.</a:t>
            </a:r>
          </a:p>
          <a:p>
            <a:endParaRPr lang="sv-SE" sz="1050" dirty="0">
              <a:latin typeface="Arial" panose="020B0604020202020204" pitchFamily="34" charset="0"/>
              <a:cs typeface="Arial" panose="020B0604020202020204" pitchFamily="34" charset="0"/>
            </a:endParaRPr>
          </a:p>
          <a:p>
            <a:r>
              <a:rPr lang="sv-SE" sz="1050" dirty="0">
                <a:latin typeface="Arial" panose="020B0604020202020204" pitchFamily="34" charset="0"/>
                <a:cs typeface="Arial" panose="020B0604020202020204" pitchFamily="34" charset="0"/>
              </a:rPr>
              <a:t>Elins försäljning minskade från cirka 6 125 KSEK till 2 033 KSEK (-66,8 %), främst på grund av förlorade listningar hos Systembolaget och utfasning av produkterna Elin Premium Gin 700 ml, Elin Premium </a:t>
            </a:r>
            <a:r>
              <a:rPr lang="sv-SE" sz="1050" dirty="0" err="1">
                <a:latin typeface="Arial" panose="020B0604020202020204" pitchFamily="34" charset="0"/>
                <a:cs typeface="Arial" panose="020B0604020202020204" pitchFamily="34" charset="0"/>
              </a:rPr>
              <a:t>Distilled</a:t>
            </a:r>
            <a:r>
              <a:rPr lang="sv-SE" sz="1050" dirty="0">
                <a:latin typeface="Arial" panose="020B0604020202020204" pitchFamily="34" charset="0"/>
                <a:cs typeface="Arial" panose="020B0604020202020204" pitchFamily="34" charset="0"/>
              </a:rPr>
              <a:t> Gin, Elin Päron samtidigt som vi ser en tillväxt i Elin Grape Gin.</a:t>
            </a:r>
          </a:p>
          <a:p>
            <a:endParaRPr lang="sv-SE" sz="1050" dirty="0">
              <a:latin typeface="Arial" panose="020B0604020202020204" pitchFamily="34" charset="0"/>
              <a:cs typeface="Arial" panose="020B0604020202020204" pitchFamily="34" charset="0"/>
            </a:endParaRPr>
          </a:p>
          <a:p>
            <a:r>
              <a:rPr lang="sv-SE" sz="1050" dirty="0">
                <a:latin typeface="Arial" panose="020B0604020202020204" pitchFamily="34" charset="0"/>
                <a:cs typeface="Arial" panose="020B0604020202020204" pitchFamily="34" charset="0"/>
              </a:rPr>
              <a:t>Fördelningen av försäljningen per försäljningskanal speglar koncernens förändrade strategiska inriktning. Under de första nio månaderna stod dagligvaruhandel och grossist för 76 % av nettoomsättningen, en ökning från 65 % jämfört med motsvarande period 2024. Systembolaget stod för 22 % och exporten för 2 % av omsättningen under perioden.</a:t>
            </a:r>
          </a:p>
        </p:txBody>
      </p:sp>
      <p:sp>
        <p:nvSpPr>
          <p:cNvPr id="3" name="object 6">
            <a:extLst>
              <a:ext uri="{FF2B5EF4-FFF2-40B4-BE49-F238E27FC236}">
                <a16:creationId xmlns:a16="http://schemas.microsoft.com/office/drawing/2014/main" id="{32BBEEDE-6261-52BA-F23E-F732835F1E23}"/>
              </a:ext>
            </a:extLst>
          </p:cNvPr>
          <p:cNvSpPr txBox="1"/>
          <p:nvPr/>
        </p:nvSpPr>
        <p:spPr>
          <a:xfrm>
            <a:off x="487899" y="5936221"/>
            <a:ext cx="5446920" cy="1296280"/>
          </a:xfrm>
          <a:prstGeom prst="rect">
            <a:avLst/>
          </a:prstGeom>
        </p:spPr>
        <p:txBody>
          <a:bodyPr vert="horz" wrap="square" lIns="0" tIns="0" rIns="0" bIns="0" rtlCol="0" anchor="t">
            <a:noAutofit/>
          </a:bodyPr>
          <a:lstStyle/>
          <a:p>
            <a:pPr>
              <a:spcAft>
                <a:spcPts val="800"/>
              </a:spcAft>
            </a:pPr>
            <a:endParaRPr lang="sv-SE" sz="1200" spc="-15">
              <a:latin typeface="Arial"/>
              <a:cs typeface="Arial"/>
            </a:endParaRPr>
          </a:p>
          <a:p>
            <a:pPr>
              <a:spcAft>
                <a:spcPts val="800"/>
              </a:spcAft>
            </a:pPr>
            <a:endParaRPr lang="sv-SE" sz="1200" spc="-15">
              <a:latin typeface="Arial"/>
              <a:cs typeface="Arial"/>
            </a:endParaRPr>
          </a:p>
          <a:p>
            <a:pPr>
              <a:spcAft>
                <a:spcPts val="800"/>
              </a:spcAft>
            </a:pPr>
            <a:endParaRPr lang="sv-SE" sz="1200" spc="-15">
              <a:latin typeface="Arial"/>
              <a:cs typeface="Arial"/>
            </a:endParaRPr>
          </a:p>
          <a:p>
            <a:pPr>
              <a:spcAft>
                <a:spcPts val="800"/>
              </a:spcAft>
            </a:pPr>
            <a:endParaRPr lang="sv-SE" sz="1200" spc="-15">
              <a:latin typeface="Arial"/>
              <a:cs typeface="Arial"/>
            </a:endParaRPr>
          </a:p>
          <a:p>
            <a:pPr>
              <a:spcAft>
                <a:spcPts val="800"/>
              </a:spcAft>
            </a:pPr>
            <a:endParaRPr lang="sv-SE" sz="1200" spc="-15">
              <a:latin typeface="Arial"/>
              <a:cs typeface="Arial"/>
            </a:endParaRPr>
          </a:p>
          <a:p>
            <a:pPr>
              <a:spcAft>
                <a:spcPts val="800"/>
              </a:spcAft>
            </a:pPr>
            <a:endParaRPr lang="sv-SE" sz="1200" spc="-15">
              <a:latin typeface="Arial"/>
              <a:cs typeface="Arial"/>
            </a:endParaRPr>
          </a:p>
          <a:p>
            <a:endParaRPr lang="sv-SE" sz="1200" spc="-15">
              <a:latin typeface="Arial" panose="020B0604020202020204" pitchFamily="34" charset="0"/>
              <a:cs typeface="Arial" panose="020B0604020202020204" pitchFamily="34" charset="0"/>
            </a:endParaRPr>
          </a:p>
        </p:txBody>
      </p:sp>
      <p:sp>
        <p:nvSpPr>
          <p:cNvPr id="4" name="object 2">
            <a:extLst>
              <a:ext uri="{FF2B5EF4-FFF2-40B4-BE49-F238E27FC236}">
                <a16:creationId xmlns:a16="http://schemas.microsoft.com/office/drawing/2014/main" id="{729FE50C-67CA-491B-FBD4-EAF35A502D43}"/>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189357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6">
            <a:extLst>
              <a:ext uri="{FF2B5EF4-FFF2-40B4-BE49-F238E27FC236}">
                <a16:creationId xmlns:a16="http://schemas.microsoft.com/office/drawing/2014/main" id="{D0BB40DF-68BD-EF42-A717-23E0B82BB15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72413" b="-800"/>
          <a:stretch/>
        </p:blipFill>
        <p:spPr>
          <a:xfrm>
            <a:off x="12540045" y="198644"/>
            <a:ext cx="288759" cy="307272"/>
          </a:xfrm>
          <a:prstGeom prst="rect">
            <a:avLst/>
          </a:prstGeom>
        </p:spPr>
      </p:pic>
      <p:sp>
        <p:nvSpPr>
          <p:cNvPr id="11" name="Platshållare för bildnummer 2">
            <a:extLst>
              <a:ext uri="{FF2B5EF4-FFF2-40B4-BE49-F238E27FC236}">
                <a16:creationId xmlns:a16="http://schemas.microsoft.com/office/drawing/2014/main" id="{FC71F40F-F37D-4749-A13D-465CF9BF933E}"/>
              </a:ext>
            </a:extLst>
          </p:cNvPr>
          <p:cNvSpPr>
            <a:spLocks noGrp="1"/>
          </p:cNvSpPr>
          <p:nvPr>
            <p:ph type="sldNum" sz="quarter" idx="7"/>
          </p:nvPr>
        </p:nvSpPr>
        <p:spPr>
          <a:xfrm>
            <a:off x="12630119" y="7246102"/>
            <a:ext cx="198684" cy="123067"/>
          </a:xfrm>
        </p:spPr>
        <p:txBody>
          <a:bodyPr/>
          <a:lstStyle/>
          <a:p>
            <a:pPr marL="38085">
              <a:spcBef>
                <a:spcPts val="60"/>
              </a:spcBef>
            </a:pPr>
            <a:fld id="{81D60167-4931-47E6-BA6A-407CBD079E47}" type="slidenum">
              <a:rPr lang="sv-SE" b="1" spc="15">
                <a:solidFill>
                  <a:schemeClr val="tx1"/>
                </a:solidFill>
                <a:latin typeface="Arial" panose="020B0604020202020204" pitchFamily="34" charset="0"/>
                <a:cs typeface="Arial" panose="020B0604020202020204" pitchFamily="34" charset="0"/>
              </a:rPr>
              <a:pPr marL="38085">
                <a:spcBef>
                  <a:spcPts val="60"/>
                </a:spcBef>
              </a:pPr>
              <a:t>9</a:t>
            </a:fld>
            <a:r>
              <a:rPr lang="sv-SE" b="1" spc="-85">
                <a:solidFill>
                  <a:schemeClr val="tx1"/>
                </a:solidFill>
                <a:latin typeface="Arial" panose="020B0604020202020204" pitchFamily="34" charset="0"/>
                <a:cs typeface="Arial" panose="020B0604020202020204" pitchFamily="34" charset="0"/>
              </a:rPr>
              <a:t> </a:t>
            </a:r>
          </a:p>
        </p:txBody>
      </p:sp>
      <p:sp>
        <p:nvSpPr>
          <p:cNvPr id="2" name="Rektangel 1">
            <a:extLst>
              <a:ext uri="{FF2B5EF4-FFF2-40B4-BE49-F238E27FC236}">
                <a16:creationId xmlns:a16="http://schemas.microsoft.com/office/drawing/2014/main" id="{CFC5CAE0-5F70-1749-A6BB-D9793A999D5F}"/>
              </a:ext>
            </a:extLst>
          </p:cNvPr>
          <p:cNvSpPr/>
          <p:nvPr/>
        </p:nvSpPr>
        <p:spPr>
          <a:xfrm>
            <a:off x="487898" y="1083955"/>
            <a:ext cx="6027201" cy="2364750"/>
          </a:xfrm>
          <a:prstGeom prst="rect">
            <a:avLst/>
          </a:prstGeom>
        </p:spPr>
        <p:txBody>
          <a:bodyPr wrap="square" lIns="91440" tIns="45720" rIns="91440" bIns="45720" anchor="t">
            <a:spAutoFit/>
          </a:bodyPr>
          <a:lstStyle/>
          <a:p>
            <a:pPr marL="12065">
              <a:spcBef>
                <a:spcPts val="200"/>
              </a:spcBef>
            </a:pPr>
            <a:r>
              <a:rPr lang="sv-SE" sz="1200" b="1" dirty="0">
                <a:latin typeface="Arial" panose="020B0604020202020204" pitchFamily="34" charset="0"/>
                <a:cs typeface="Arial" panose="020B0604020202020204" pitchFamily="34" charset="0"/>
              </a:rPr>
              <a:t>BRUTTORESULTAT OCH BRUTTOMARGINAL FÖR TREDJE KVARTALET</a:t>
            </a:r>
          </a:p>
          <a:p>
            <a:pPr marL="12065">
              <a:spcBef>
                <a:spcPts val="200"/>
              </a:spcBef>
            </a:pPr>
            <a:endParaRPr lang="sv-SE" sz="1200" b="1" spc="-15" dirty="0">
              <a:latin typeface="Arial" panose="020B0604020202020204" pitchFamily="34" charset="0"/>
              <a:cs typeface="Arial" panose="020B0604020202020204" pitchFamily="34" charset="0"/>
            </a:endParaRPr>
          </a:p>
          <a:p>
            <a:r>
              <a:rPr lang="sv-SE" sz="1050" dirty="0">
                <a:latin typeface="Arial" panose="020B0604020202020204" pitchFamily="34" charset="0"/>
                <a:cs typeface="Arial" panose="020B0604020202020204" pitchFamily="34" charset="0"/>
              </a:rPr>
              <a:t>Bruttomarginalen uppgick till 39,2 % jämfört med 42,3 % föregående år, en försämring med drygt 3 procentenheter. Bruttomarginalen är i linje med årets första nio månader och en kraftig förbättring mot bolagets historiska nivåer. Minskningen jämfört med samma period </a:t>
            </a:r>
            <a:r>
              <a:rPr lang="sv-SE" sz="1050" dirty="0" err="1">
                <a:latin typeface="Arial" panose="020B0604020202020204" pitchFamily="34" charset="0"/>
                <a:cs typeface="Arial" panose="020B0604020202020204" pitchFamily="34" charset="0"/>
              </a:rPr>
              <a:t>föregeånde</a:t>
            </a:r>
            <a:r>
              <a:rPr lang="sv-SE" sz="1050" dirty="0">
                <a:latin typeface="Arial" panose="020B0604020202020204" pitchFamily="34" charset="0"/>
                <a:cs typeface="Arial" panose="020B0604020202020204" pitchFamily="34" charset="0"/>
              </a:rPr>
              <a:t> år drivs främst av minskad försäljning av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a:t>
            </a:r>
          </a:p>
          <a:p>
            <a:endParaRPr lang="sv-SE" sz="1050" dirty="0">
              <a:latin typeface="Arial" panose="020B0604020202020204" pitchFamily="34" charset="0"/>
              <a:cs typeface="Arial" panose="020B0604020202020204" pitchFamily="34" charset="0"/>
            </a:endParaRPr>
          </a:p>
          <a:p>
            <a:pPr marL="12065">
              <a:spcBef>
                <a:spcPts val="200"/>
              </a:spcBef>
            </a:pPr>
            <a:r>
              <a:rPr lang="sv-SE" sz="1200" b="1" dirty="0">
                <a:latin typeface="Arial" panose="020B0604020202020204" pitchFamily="34" charset="0"/>
                <a:cs typeface="Arial" panose="020B0604020202020204" pitchFamily="34" charset="0"/>
              </a:rPr>
              <a:t>BRUTTORESULTAT OCH BRUTTOMARGINAL FÖR FÖRSTA NIO MÅNADER</a:t>
            </a:r>
          </a:p>
          <a:p>
            <a:pPr marL="12065">
              <a:spcBef>
                <a:spcPts val="200"/>
              </a:spcBef>
            </a:pPr>
            <a:endParaRPr lang="sv-SE" sz="1050" dirty="0">
              <a:latin typeface="Arial" panose="020B0604020202020204" pitchFamily="34" charset="0"/>
              <a:cs typeface="Arial" panose="020B0604020202020204" pitchFamily="34" charset="0"/>
            </a:endParaRPr>
          </a:p>
          <a:p>
            <a:r>
              <a:rPr lang="sv-SE" sz="1050" dirty="0">
                <a:latin typeface="Arial" panose="020B0604020202020204" pitchFamily="34" charset="0"/>
                <a:cs typeface="Arial" panose="020B0604020202020204" pitchFamily="34" charset="0"/>
              </a:rPr>
              <a:t>Bruttomarginalen uppgick till 39,1 % jämfört med 34,8 % föregående år. Förbättringen drivs av en mer gynnsam produktmix vilket är ett resultat av ett strategisk arbete att öka bolagets bruttomarginal stabilt över tid. </a:t>
            </a:r>
          </a:p>
          <a:p>
            <a:pPr marL="12065">
              <a:spcBef>
                <a:spcPts val="200"/>
              </a:spcBef>
            </a:pPr>
            <a:endParaRPr lang="sv-SE" sz="1050" b="1" dirty="0">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FF2B1493-66CD-D446-B4F4-A356A6263B20}"/>
              </a:ext>
            </a:extLst>
          </p:cNvPr>
          <p:cNvSpPr/>
          <p:nvPr/>
        </p:nvSpPr>
        <p:spPr>
          <a:xfrm>
            <a:off x="487898" y="342815"/>
            <a:ext cx="5812954" cy="399968"/>
          </a:xfrm>
          <a:prstGeom prst="rect">
            <a:avLst/>
          </a:prstGeom>
        </p:spPr>
        <p:txBody>
          <a:bodyPr wrap="square">
            <a:spAutoFit/>
          </a:bodyPr>
          <a:lstStyle/>
          <a:p>
            <a:r>
              <a:rPr lang="sv-SE" sz="1999" b="1" noProof="0" dirty="0">
                <a:latin typeface="Arial" panose="020B0604020202020204" pitchFamily="34" charset="0"/>
                <a:cs typeface="Arial" panose="020B0604020202020204" pitchFamily="34" charset="0"/>
              </a:rPr>
              <a:t>FINANSIELL ÖVERSIKT</a:t>
            </a:r>
          </a:p>
        </p:txBody>
      </p:sp>
      <p:sp>
        <p:nvSpPr>
          <p:cNvPr id="16" name="object 8">
            <a:extLst>
              <a:ext uri="{FF2B5EF4-FFF2-40B4-BE49-F238E27FC236}">
                <a16:creationId xmlns:a16="http://schemas.microsoft.com/office/drawing/2014/main" id="{6469A4CF-7E6E-89E6-59AE-06AA56A76C2A}"/>
              </a:ext>
            </a:extLst>
          </p:cNvPr>
          <p:cNvSpPr txBox="1"/>
          <p:nvPr/>
        </p:nvSpPr>
        <p:spPr>
          <a:xfrm>
            <a:off x="590341" y="7232501"/>
            <a:ext cx="4345887" cy="98710"/>
          </a:xfrm>
          <a:prstGeom prst="rect">
            <a:avLst/>
          </a:prstGeom>
        </p:spPr>
        <p:txBody>
          <a:bodyPr vert="horz" wrap="square" lIns="0" tIns="6348" rIns="0" bIns="0" rtlCol="0">
            <a:spAutoFit/>
          </a:bodyPr>
          <a:lstStyle/>
          <a:p>
            <a:pPr marL="12695">
              <a:spcBef>
                <a:spcPts val="50"/>
              </a:spcBef>
            </a:pPr>
            <a:r>
              <a:rPr lang="sv-SE" sz="600" b="1" err="1">
                <a:latin typeface="Arial" panose="020B0604020202020204" pitchFamily="34" charset="0"/>
                <a:cs typeface="Arial" panose="020B0604020202020204" pitchFamily="34" charset="0"/>
              </a:rPr>
              <a:t>Umida</a:t>
            </a:r>
            <a:r>
              <a:rPr lang="sv-SE" sz="600" b="1">
                <a:latin typeface="Arial" panose="020B0604020202020204" pitchFamily="34" charset="0"/>
                <a:cs typeface="Arial" panose="020B0604020202020204" pitchFamily="34" charset="0"/>
              </a:rPr>
              <a:t> Group</a:t>
            </a:r>
            <a:r>
              <a:rPr sz="600" b="1">
                <a:latin typeface="Arial" panose="020B0604020202020204" pitchFamily="34" charset="0"/>
                <a:cs typeface="Arial" panose="020B0604020202020204" pitchFamily="34" charset="0"/>
              </a:rPr>
              <a:t> AB ( </a:t>
            </a:r>
            <a:r>
              <a:rPr sz="600" b="1" err="1">
                <a:latin typeface="Arial" panose="020B0604020202020204" pitchFamily="34" charset="0"/>
                <a:cs typeface="Arial" panose="020B0604020202020204" pitchFamily="34" charset="0"/>
              </a:rPr>
              <a:t>publ</a:t>
            </a:r>
            <a:r>
              <a:rPr sz="600" b="1">
                <a:latin typeface="Arial" panose="020B0604020202020204" pitchFamily="34" charset="0"/>
                <a:cs typeface="Arial" panose="020B0604020202020204" pitchFamily="34" charset="0"/>
              </a:rPr>
              <a:t>) • Org.nr: </a:t>
            </a:r>
            <a:r>
              <a:rPr lang="sv-SE" sz="600" b="1">
                <a:latin typeface="Arial" panose="020B0604020202020204" pitchFamily="34" charset="0"/>
                <a:cs typeface="Arial" panose="020B0604020202020204" pitchFamily="34" charset="0"/>
              </a:rPr>
              <a:t>556740-5070</a:t>
            </a:r>
            <a:r>
              <a:rPr sz="600" b="1">
                <a:latin typeface="Arial" panose="020B0604020202020204" pitchFamily="34" charset="0"/>
                <a:cs typeface="Arial" panose="020B0604020202020204" pitchFamily="34" charset="0"/>
              </a:rPr>
              <a:t> • </a:t>
            </a:r>
            <a:r>
              <a:rPr lang="sv-SE" sz="600" b="1">
                <a:latin typeface="Arial" panose="020B0604020202020204" pitchFamily="34" charset="0"/>
                <a:cs typeface="Arial" panose="020B0604020202020204" pitchFamily="34" charset="0"/>
              </a:rPr>
              <a:t>Humlegårdsgatan 13</a:t>
            </a:r>
            <a:r>
              <a:rPr sz="600" b="1">
                <a:latin typeface="Arial" panose="020B0604020202020204" pitchFamily="34" charset="0"/>
                <a:cs typeface="Arial" panose="020B0604020202020204" pitchFamily="34" charset="0"/>
              </a:rPr>
              <a:t>, </a:t>
            </a:r>
            <a:r>
              <a:rPr lang="sv-SE" sz="600" b="1">
                <a:latin typeface="Arial" panose="020B0604020202020204" pitchFamily="34" charset="0"/>
                <a:cs typeface="Arial" panose="020B0604020202020204" pitchFamily="34" charset="0"/>
              </a:rPr>
              <a:t>114 46</a:t>
            </a:r>
            <a:r>
              <a:rPr sz="600" b="1">
                <a:latin typeface="Arial" panose="020B0604020202020204" pitchFamily="34" charset="0"/>
                <a:cs typeface="Arial" panose="020B0604020202020204" pitchFamily="34" charset="0"/>
              </a:rPr>
              <a:t> Stockholm • www.</a:t>
            </a:r>
            <a:r>
              <a:rPr lang="sv-SE" sz="600" b="1" err="1">
                <a:latin typeface="Arial" panose="020B0604020202020204" pitchFamily="34" charset="0"/>
                <a:cs typeface="Arial" panose="020B0604020202020204" pitchFamily="34" charset="0"/>
              </a:rPr>
              <a:t>umidagroup</a:t>
            </a:r>
            <a:r>
              <a:rPr sz="600" b="1">
                <a:latin typeface="Arial" panose="020B0604020202020204" pitchFamily="34" charset="0"/>
                <a:cs typeface="Arial" panose="020B0604020202020204" pitchFamily="34" charset="0"/>
              </a:rPr>
              <a:t>.com</a:t>
            </a:r>
            <a:endParaRPr lang="sv-SE" sz="600" b="1">
              <a:latin typeface="Arial" panose="020B0604020202020204" pitchFamily="34" charset="0"/>
              <a:cs typeface="Arial" panose="020B0604020202020204" pitchFamily="34" charset="0"/>
            </a:endParaRPr>
          </a:p>
        </p:txBody>
      </p:sp>
      <p:sp>
        <p:nvSpPr>
          <p:cNvPr id="4" name="Rektangel 3">
            <a:extLst>
              <a:ext uri="{FF2B5EF4-FFF2-40B4-BE49-F238E27FC236}">
                <a16:creationId xmlns:a16="http://schemas.microsoft.com/office/drawing/2014/main" id="{CBE7EC5D-7559-2493-53A0-1BEE3E043507}"/>
              </a:ext>
            </a:extLst>
          </p:cNvPr>
          <p:cNvSpPr/>
          <p:nvPr/>
        </p:nvSpPr>
        <p:spPr>
          <a:xfrm>
            <a:off x="6812082" y="653023"/>
            <a:ext cx="5893836" cy="4355038"/>
          </a:xfrm>
          <a:prstGeom prst="rect">
            <a:avLst/>
          </a:prstGeom>
        </p:spPr>
        <p:txBody>
          <a:bodyPr wrap="square" lIns="91440" tIns="45720" rIns="91440" bIns="45720" anchor="t">
            <a:spAutoFit/>
          </a:bodyPr>
          <a:lstStyle/>
          <a:p>
            <a:pPr marL="12065">
              <a:spcBef>
                <a:spcPts val="200"/>
              </a:spcBef>
            </a:pPr>
            <a:r>
              <a:rPr lang="sv-SE" sz="1200" b="1" dirty="0">
                <a:latin typeface="Arial" panose="020B0604020202020204" pitchFamily="34" charset="0"/>
                <a:cs typeface="Arial" panose="020B0604020202020204" pitchFamily="34" charset="0"/>
              </a:rPr>
              <a:t>RESULTAT FÖR TREDJE KVARTALET</a:t>
            </a:r>
          </a:p>
          <a:p>
            <a:pPr marL="12065">
              <a:spcBef>
                <a:spcPts val="200"/>
              </a:spcBef>
            </a:pPr>
            <a:endParaRPr lang="sv-SE" sz="1050" b="0" spc="15" dirty="0">
              <a:latin typeface="Arial" panose="020B0604020202020204" pitchFamily="34" charset="0"/>
              <a:cs typeface="Arial" panose="020B0604020202020204" pitchFamily="34" charset="0"/>
            </a:endParaRPr>
          </a:p>
          <a:p>
            <a:pPr marL="12065">
              <a:spcBef>
                <a:spcPts val="200"/>
              </a:spcBef>
            </a:pPr>
            <a:r>
              <a:rPr lang="sv-SE" sz="1050" dirty="0">
                <a:latin typeface="Arial" panose="020B0604020202020204" pitchFamily="34" charset="0"/>
                <a:cs typeface="Arial" panose="020B0604020202020204" pitchFamily="34" charset="0"/>
              </a:rPr>
              <a:t>De operationella kostnaderna exklusive avskrivningar uppgick under kvartalet till -9 287 KSEK </a:t>
            </a:r>
          </a:p>
          <a:p>
            <a:pPr marL="12065">
              <a:spcBef>
                <a:spcPts val="200"/>
              </a:spcBef>
            </a:pPr>
            <a:r>
              <a:rPr lang="sv-SE" sz="1050" dirty="0">
                <a:latin typeface="Arial" panose="020B0604020202020204" pitchFamily="34" charset="0"/>
                <a:cs typeface="Arial" panose="020B0604020202020204" pitchFamily="34" charset="0"/>
              </a:rPr>
              <a:t>(-7 757 KSEK), en ökning med cirka 1 530 KSEK eller 19,7 % jämfört med föregående år. Majoriteten av ökningen beror på tillfälligt ökade personalkostnader om 876 </a:t>
            </a:r>
            <a:r>
              <a:rPr lang="sv-SE" sz="1050" dirty="0" err="1">
                <a:latin typeface="Arial" panose="020B0604020202020204" pitchFamily="34" charset="0"/>
                <a:cs typeface="Arial" panose="020B0604020202020204" pitchFamily="34" charset="0"/>
              </a:rPr>
              <a:t>KSEK</a:t>
            </a:r>
            <a:r>
              <a:rPr lang="sv-SE" sz="1050" dirty="0">
                <a:latin typeface="Arial" panose="020B0604020202020204" pitchFamily="34" charset="0"/>
                <a:cs typeface="Arial" panose="020B0604020202020204" pitchFamily="34" charset="0"/>
              </a:rPr>
              <a:t>. Förstärkta sälj- och marknadssatsningar för att driva tillväxt inom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och Ekobryggeriet bidrar också till kostnadsökning. Bolaget har även tagit uppstartkostnader för etableringen av </a:t>
            </a:r>
            <a:r>
              <a:rPr lang="sv-SE" sz="1050" dirty="0" err="1">
                <a:latin typeface="Arial" panose="020B0604020202020204" pitchFamily="34" charset="0"/>
                <a:cs typeface="Arial" panose="020B0604020202020204" pitchFamily="34" charset="0"/>
              </a:rPr>
              <a:t>Joluca</a:t>
            </a:r>
            <a:r>
              <a:rPr lang="sv-SE" sz="1050" dirty="0">
                <a:latin typeface="Arial" panose="020B0604020202020204" pitchFamily="34" charset="0"/>
                <a:cs typeface="Arial" panose="020B0604020202020204" pitchFamily="34" charset="0"/>
              </a:rPr>
              <a:t> i Spanien där försäljningen kommer redovisas undre det fjärde kvartalet. </a:t>
            </a:r>
          </a:p>
          <a:p>
            <a:pPr marL="12065">
              <a:spcBef>
                <a:spcPts val="200"/>
              </a:spcBef>
            </a:pPr>
            <a:endParaRPr lang="sv-SE" sz="1050" dirty="0">
              <a:latin typeface="Arial" panose="020B0604020202020204" pitchFamily="34" charset="0"/>
              <a:cs typeface="Arial" panose="020B0604020202020204" pitchFamily="34" charset="0"/>
            </a:endParaRPr>
          </a:p>
          <a:p>
            <a:pPr marL="12065">
              <a:spcBef>
                <a:spcPts val="200"/>
              </a:spcBef>
            </a:pPr>
            <a:r>
              <a:rPr lang="sv-SE" sz="1050" dirty="0">
                <a:latin typeface="Arial" panose="020B0604020202020204" pitchFamily="34" charset="0"/>
                <a:cs typeface="Arial" panose="020B0604020202020204" pitchFamily="34" charset="0"/>
              </a:rPr>
              <a:t>EBITDA har försämrats från 3 257 KSEK till -2 050 KSEK, en försämring med 5 307 KSEK. Försämringen är främst driven av lägre försäljning samt ökade operationella kostnader under kvartalet.</a:t>
            </a:r>
          </a:p>
          <a:p>
            <a:pPr marL="12065">
              <a:spcBef>
                <a:spcPts val="200"/>
              </a:spcBef>
            </a:pPr>
            <a:endParaRPr lang="sv-SE" sz="1050" dirty="0">
              <a:highlight>
                <a:srgbClr val="FFFF00"/>
              </a:highlight>
              <a:latin typeface="Arial" panose="020B0604020202020204" pitchFamily="34" charset="0"/>
              <a:cs typeface="Arial" panose="020B0604020202020204" pitchFamily="34" charset="0"/>
            </a:endParaRPr>
          </a:p>
          <a:p>
            <a:pPr marR="17138">
              <a:spcBef>
                <a:spcPts val="600"/>
              </a:spcBef>
              <a:spcAft>
                <a:spcPts val="200"/>
              </a:spcAft>
              <a:tabLst>
                <a:tab pos="457017" algn="l"/>
              </a:tabLst>
            </a:pPr>
            <a:r>
              <a:rPr lang="sv-SE" sz="1200" b="1" dirty="0">
                <a:latin typeface="Arial" panose="020B0604020202020204" pitchFamily="34" charset="0"/>
                <a:cs typeface="Arial" panose="020B0604020202020204" pitchFamily="34" charset="0"/>
              </a:rPr>
              <a:t>RESULTAT FÖR FÖRSTA NIO MÅNADERNA</a:t>
            </a:r>
          </a:p>
          <a:p>
            <a:pPr marR="17138">
              <a:spcBef>
                <a:spcPts val="600"/>
              </a:spcBef>
              <a:spcAft>
                <a:spcPts val="200"/>
              </a:spcAft>
              <a:tabLst>
                <a:tab pos="457017" algn="l"/>
              </a:tabLst>
            </a:pPr>
            <a:r>
              <a:rPr lang="sv-SE" sz="1050" dirty="0">
                <a:latin typeface="Arial" panose="020B0604020202020204" pitchFamily="34" charset="0"/>
                <a:cs typeface="Arial" panose="020B0604020202020204" pitchFamily="34" charset="0"/>
              </a:rPr>
              <a:t>De operationella kostnaderna exklusive avskrivningar uppgick under första halvåret till -25 101 KSEK (-19 171 KSEK), en ökning med cirka 5 930 KSEK eller 30,9 % jämfört med samma period föregående år. </a:t>
            </a:r>
          </a:p>
          <a:p>
            <a:pPr marR="17138">
              <a:spcBef>
                <a:spcPts val="600"/>
              </a:spcBef>
              <a:spcAft>
                <a:spcPts val="200"/>
              </a:spcAft>
              <a:tabLst>
                <a:tab pos="457017" algn="l"/>
              </a:tabLst>
            </a:pPr>
            <a:r>
              <a:rPr lang="sv-SE" sz="1050" dirty="0" err="1">
                <a:latin typeface="Arial" panose="020B0604020202020204" pitchFamily="34" charset="0"/>
                <a:cs typeface="Arial" panose="020B0604020202020204" pitchFamily="34" charset="0"/>
              </a:rPr>
              <a:t>EBITDA</a:t>
            </a:r>
            <a:r>
              <a:rPr lang="sv-SE" sz="1050" dirty="0">
                <a:latin typeface="Arial" panose="020B0604020202020204" pitchFamily="34" charset="0"/>
                <a:cs typeface="Arial" panose="020B0604020202020204" pitchFamily="34" charset="0"/>
              </a:rPr>
              <a:t> har försämrats till -730 </a:t>
            </a:r>
            <a:r>
              <a:rPr lang="sv-SE" sz="1050" dirty="0" err="1">
                <a:latin typeface="Arial" panose="020B0604020202020204" pitchFamily="34" charset="0"/>
                <a:cs typeface="Arial" panose="020B0604020202020204" pitchFamily="34" charset="0"/>
              </a:rPr>
              <a:t>KSEK</a:t>
            </a:r>
            <a:r>
              <a:rPr lang="sv-SE" sz="1050" dirty="0">
                <a:latin typeface="Arial" panose="020B0604020202020204" pitchFamily="34" charset="0"/>
                <a:cs typeface="Arial" panose="020B0604020202020204" pitchFamily="34" charset="0"/>
              </a:rPr>
              <a:t> från 1 717 KSEK, en försämring med -2 447 KSEK. </a:t>
            </a:r>
          </a:p>
          <a:p>
            <a:pPr marR="17138">
              <a:spcBef>
                <a:spcPts val="600"/>
              </a:spcBef>
              <a:spcAft>
                <a:spcPts val="200"/>
              </a:spcAft>
              <a:tabLst>
                <a:tab pos="457017" algn="l"/>
              </a:tabLst>
            </a:pPr>
            <a:r>
              <a:rPr lang="sv-SE" sz="1050" dirty="0">
                <a:latin typeface="Arial" panose="020B0604020202020204" pitchFamily="34" charset="0"/>
                <a:cs typeface="Arial" panose="020B0604020202020204" pitchFamily="34" charset="0"/>
              </a:rPr>
              <a:t>Resultatet efter skatt och finansiella poster har försämrats från -1 302 KSEK till -5 533 KSEK, en ökning av förlusten med -4 231 KSEK. </a:t>
            </a:r>
          </a:p>
          <a:p>
            <a:pPr marL="12065">
              <a:spcBef>
                <a:spcPts val="200"/>
              </a:spcBef>
            </a:pPr>
            <a:endParaRPr lang="sv-SE" sz="1200" spc="-15" dirty="0">
              <a:latin typeface="Arial"/>
              <a:cs typeface="Arial"/>
            </a:endParaRPr>
          </a:p>
          <a:p>
            <a:pPr marL="12065">
              <a:spcBef>
                <a:spcPts val="200"/>
              </a:spcBef>
            </a:pPr>
            <a:endParaRPr lang="sv-SE" sz="1200" spc="-15" dirty="0">
              <a:latin typeface="Arial"/>
              <a:cs typeface="Arial"/>
            </a:endParaRPr>
          </a:p>
        </p:txBody>
      </p:sp>
      <p:sp>
        <p:nvSpPr>
          <p:cNvPr id="3" name="object 2">
            <a:extLst>
              <a:ext uri="{FF2B5EF4-FFF2-40B4-BE49-F238E27FC236}">
                <a16:creationId xmlns:a16="http://schemas.microsoft.com/office/drawing/2014/main" id="{3B4366D8-AA16-91A8-CE0C-733E6931C1C6}"/>
              </a:ext>
            </a:extLst>
          </p:cNvPr>
          <p:cNvSpPr txBox="1"/>
          <p:nvPr/>
        </p:nvSpPr>
        <p:spPr>
          <a:xfrm>
            <a:off x="7036481" y="7232500"/>
            <a:ext cx="2478797" cy="105120"/>
          </a:xfrm>
          <a:prstGeom prst="rect">
            <a:avLst/>
          </a:prstGeom>
        </p:spPr>
        <p:txBody>
          <a:bodyPr vert="horz" wrap="square" lIns="0" tIns="12696" rIns="0" bIns="0" rtlCol="0">
            <a:spAutoFit/>
          </a:bodyPr>
          <a:lstStyle/>
          <a:p>
            <a:pPr marL="12695">
              <a:spcBef>
                <a:spcPts val="100"/>
              </a:spcBef>
            </a:pPr>
            <a:r>
              <a:rPr lang="sv-SE" sz="600" b="1" dirty="0">
                <a:latin typeface="Arial" panose="020B0604020202020204" pitchFamily="34" charset="0"/>
                <a:cs typeface="Arial" panose="020B0604020202020204" pitchFamily="34" charset="0"/>
              </a:rPr>
              <a:t>DELÅRSRAPPORT</a:t>
            </a:r>
            <a:r>
              <a:rPr sz="600" b="1" dirty="0">
                <a:latin typeface="Arial" panose="020B0604020202020204" pitchFamily="34" charset="0"/>
                <a:cs typeface="Arial" panose="020B0604020202020204" pitchFamily="34" charset="0"/>
              </a:rPr>
              <a:t>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01-</a:t>
            </a:r>
            <a:r>
              <a:rPr sz="600" b="1" dirty="0">
                <a:latin typeface="Arial" panose="020B0604020202020204" pitchFamily="34" charset="0"/>
                <a:cs typeface="Arial" panose="020B0604020202020204" pitchFamily="34" charset="0"/>
              </a:rPr>
              <a:t>01 - 20</a:t>
            </a:r>
            <a:r>
              <a:rPr lang="sv-SE" sz="600" b="1" dirty="0">
                <a:latin typeface="Arial" panose="020B0604020202020204" pitchFamily="34" charset="0"/>
                <a:cs typeface="Arial" panose="020B0604020202020204" pitchFamily="34" charset="0"/>
              </a:rPr>
              <a:t>25</a:t>
            </a:r>
            <a:r>
              <a:rPr sz="600" b="1" dirty="0">
                <a:latin typeface="Arial" panose="020B0604020202020204" pitchFamily="34" charset="0"/>
                <a:cs typeface="Arial" panose="020B0604020202020204" pitchFamily="34" charset="0"/>
              </a:rPr>
              <a:t>-</a:t>
            </a:r>
            <a:r>
              <a:rPr lang="sv-SE" sz="600" b="1" dirty="0">
                <a:latin typeface="Arial" panose="020B0604020202020204" pitchFamily="34" charset="0"/>
                <a:cs typeface="Arial" panose="020B0604020202020204" pitchFamily="34" charset="0"/>
              </a:rPr>
              <a:t>09</a:t>
            </a:r>
            <a:r>
              <a:rPr sz="600" b="1" dirty="0">
                <a:latin typeface="Arial" panose="020B0604020202020204" pitchFamily="34" charset="0"/>
                <a:cs typeface="Arial" panose="020B0604020202020204" pitchFamily="34" charset="0"/>
              </a:rPr>
              <a:t>-3</a:t>
            </a:r>
            <a:r>
              <a:rPr lang="sv-SE" sz="600" b="1" dirty="0">
                <a:latin typeface="Arial" panose="020B0604020202020204" pitchFamily="34" charset="0"/>
                <a:cs typeface="Arial" panose="020B0604020202020204" pitchFamily="34" charset="0"/>
              </a:rPr>
              <a:t>0</a:t>
            </a:r>
          </a:p>
        </p:txBody>
      </p:sp>
      <p:graphicFrame>
        <p:nvGraphicFramePr>
          <p:cNvPr id="8" name="Diagram 7">
            <a:extLst>
              <a:ext uri="{FF2B5EF4-FFF2-40B4-BE49-F238E27FC236}">
                <a16:creationId xmlns:a16="http://schemas.microsoft.com/office/drawing/2014/main" id="{EFAB10B8-2C11-44FD-9B04-476410DEB156}"/>
              </a:ext>
              <a:ext uri="{147F2762-F138-4A5C-976F-8EAC2B608ADB}">
                <a16:predDERef xmlns:a16="http://schemas.microsoft.com/office/drawing/2014/main" pred="{E5D81251-E859-440E-98EC-58896AAB4F86}"/>
              </a:ext>
            </a:extLst>
          </p:cNvPr>
          <p:cNvGraphicFramePr>
            <a:graphicFrameLocks/>
          </p:cNvGraphicFramePr>
          <p:nvPr/>
        </p:nvGraphicFramePr>
        <p:xfrm>
          <a:off x="331969" y="4914900"/>
          <a:ext cx="6224498" cy="19394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 9">
            <a:extLst>
              <a:ext uri="{FF2B5EF4-FFF2-40B4-BE49-F238E27FC236}">
                <a16:creationId xmlns:a16="http://schemas.microsoft.com/office/drawing/2014/main" id="{3AD47149-8C1C-49ED-A3EF-53C63E4187DC}"/>
              </a:ext>
              <a:ext uri="{147F2762-F138-4A5C-976F-8EAC2B608ADB}">
                <a16:predDERef xmlns:a16="http://schemas.microsoft.com/office/drawing/2014/main" pred="{EFAB10B8-2C11-44FD-9B04-476410DEB156}"/>
              </a:ext>
            </a:extLst>
          </p:cNvPr>
          <p:cNvGraphicFramePr>
            <a:graphicFrameLocks/>
          </p:cNvGraphicFramePr>
          <p:nvPr/>
        </p:nvGraphicFramePr>
        <p:xfrm>
          <a:off x="6934967" y="4914900"/>
          <a:ext cx="5830562" cy="18819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AUTHORING_SESSION_ID" val="f3a7e880-b7a9-477d-8303-b17b33fdcf7b"/>
  <p:tag name="UNDO_REDO_REVISION" val="6"/>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MAAAAAAAAAAwAAAAMAAAAA/////wUA/gsAAAAAAAAAAAAAIAD///////////////8AAAD///////////////8DAAAAAgD///////8DAAAAAgD///////8DAAAAAgD///////////////////////////////////////////////////////////////////////////////////////////////////////////////////////////////////////////////////////////////////////////////////////////////////////////////////////////////////////////////////////////////////////////////////////////////////////////////////////////////////////////////////////////////////////////////////////////////////////////////////////////////////////////////////////////////////////////////8BACAA////////////////AAAO////////AwAAAAQA////////////////////////////////////////////////////////////////////////////////////////////////////////////////////////////////////////////////////////////////////////////////////////////////////////////////////////////////////////////////////////////////////////////////////////////////////////////////////////////////////////////////////////////////////////////////////////////////////////////////////////////////////////////////////////////////////////////////////////////////////////////////////////AgADAP///////wUAAAACABAAC3xnHKvFyCNJpt4e7L7dXQUEAAAAAAADAAAAAAADAAAAAwADAAAAAAD///////8DAAAAAAD///////8DAAEA////////BQAAAAMAEAALGBGW87G2zUaIYKMeHLBuZQQAAAABAAMAAAACAAMAAAAEAAQAAQD///////8FAAAABAAQAAueguL8ZOW2S78z7HX0cS64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GAMYAAAAFX2lkABAAAAAEfGccq8XII0mm3h7svt1dBQNEYXRhAFMAAAAIUHJlc2VudGF0aW9uU2Nhbm5lZEZvckxpbmtlZFNoYXBlcwABAk51bWJlckZvcm1hdFNlcGFyYXRvck1vZGUACgAAAEF1dG9tYXRpYwAAAk5hbWUAJAAAAExpbmtlZFNoYXBlUHJlc2VudGF0aW9uU2V0dGluZ3NEYXRhABBWZXJzaW9uAAAAAAAJTGFzdFdyaXRlAFRAOgt9AQAAAAEA/////4MAgwAAAAVfaWQAEAAAAAQYEZbzsbbNRohgox4csG5lA0RhdGEAGwAAAARMaW5rZWRTaGFwZURhdGEABQAAAAAAAk5hbWUAGQAAAExpbmtlZFNoYXBlc0RhdGFQcm9wZXJ0eQAQVmVyc2lvbgABAAAACUxhc3RXcml0ZQANsE98iAEAAAACAP////+DAIMAAAAFX2lkABAAAAAEnoLi/GTltku/M+x19HEuuANEYXRhABsAAAAETGlua2VkU2hhcGVEYXRhAAUAAAAAAAJOYW1lABkAAABMaW5rZWRTaGFwZXNEYXRhUHJvcGVydHkAEFZlcnNpb24AAAAAAAlMYXN0V3JpdGUAXUuRq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hCwAAAAAAAAAAAAAgAf///////////////wAAAP///////////////wUAAAACAP///////wUAAAADAP///////////////////////////////////////////////////////////////////////////////////////////////////////////////////////////////////////////////////////////////////////////////////////////////////////////////////////////////////////////////////////////////////////////////////////////////////////////////////////////////////////////////////////////////////////////////////////////////////////////////////////////////////////////////////////////////////////////////////////////////wEAIAH///////////////8AAA7///////8FAAAAAwD///////////////////////////////////////////////////////////////////////////////////////////////////////////////////////////////////////////////////////////////////////////////////////////////////////////////////////////////////////////////////////////////////////////////////////////////////////////////////////////////////////////////////////////////////////////////////////////////////////////////////////////////////////////////////////////////////////////////////////////////////////////////////////8CAAEBAwAAAAIA////////JQAGTGlua2VkU2hhcGVQcmVzZW50YXRpb25TZXR0aW5nc0RhdGFfMAQAAAAAAAUAAAAAAAUAAAAEAAMAAgEDAAAAAwD///////8aAAZMaW5rZWRTaGFwZXNEYXRhUHJvcGVydHlfMQQAAAABAAUAAAAEAAUAAAABAAUAAAAAAP///////wQAAQEDAAAABAD///////8aAAZMaW5rZWRTaGFwZXNEYXRhUHJvcGVydHlfMAQAAAACAAUAAAACAAU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13095777403327"/>
  <p:tag name="EMPOWERCHARTSPROPERTIES_A_LENGTH" val="24576"/>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17216</TotalTime>
  <Words>4717</Words>
  <Application>Microsoft Office PowerPoint</Application>
  <PresentationFormat>Anpassad</PresentationFormat>
  <Paragraphs>311</Paragraphs>
  <Slides>23</Slides>
  <Notes>13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23</vt:i4>
      </vt:variant>
    </vt:vector>
  </HeadingPairs>
  <TitlesOfParts>
    <vt:vector size="29" baseType="lpstr">
      <vt:lpstr>Arial</vt:lpstr>
      <vt:lpstr>Arial Narrow</vt:lpstr>
      <vt:lpstr>Calibri</vt:lpstr>
      <vt:lpstr>Calibri Light</vt:lpstr>
      <vt:lpstr>Symbol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Aron Källström</dc:creator>
  <cp:lastModifiedBy>Filip Lundquist</cp:lastModifiedBy>
  <cp:revision>14</cp:revision>
  <dcterms:created xsi:type="dcterms:W3CDTF">2021-01-31T05:35:38Z</dcterms:created>
  <dcterms:modified xsi:type="dcterms:W3CDTF">2025-11-13T06:42:27Z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2021-01-20T00:00:00Z</vt:filetime>
  </property>
  <property fmtid="{D5CDD505-2E9C-101B-9397-08002B2CF9AE}" pid="3" name="Creator">
    <vt:lpwstr>PDFium</vt:lpwstr>
  </property>
  <property fmtid="{D5CDD505-2E9C-101B-9397-08002B2CF9AE}" pid="4" name="LastSaved">
    <vt:filetime>2021-01-20T00:00:00Z</vt:filetime>
  </property>
</Properties>
</file>